
<file path=[Content_Types].xml><?xml version="1.0" encoding="utf-8"?>
<Types xmlns="http://schemas.openxmlformats.org/package/2006/content-types">
  <Default Extension="png" ContentType="image/png"/>
  <Default Extension="web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7" r:id="rId3"/>
    <p:sldId id="258" r:id="rId4"/>
    <p:sldId id="262" r:id="rId5"/>
    <p:sldId id="259" r:id="rId6"/>
    <p:sldId id="260" r:id="rId7"/>
    <p:sldId id="261" r:id="rId8"/>
    <p:sldId id="298" r:id="rId9"/>
    <p:sldId id="299" r:id="rId10"/>
    <p:sldId id="300" r:id="rId11"/>
    <p:sldId id="302" r:id="rId12"/>
    <p:sldId id="304" r:id="rId13"/>
    <p:sldId id="305" r:id="rId14"/>
    <p:sldId id="306" r:id="rId15"/>
    <p:sldId id="263" r:id="rId16"/>
    <p:sldId id="264" r:id="rId17"/>
    <p:sldId id="297" r:id="rId18"/>
    <p:sldId id="265" r:id="rId19"/>
    <p:sldId id="266" r:id="rId20"/>
    <p:sldId id="296" r:id="rId21"/>
    <p:sldId id="293" r:id="rId22"/>
    <p:sldId id="291" r:id="rId23"/>
    <p:sldId id="295" r:id="rId24"/>
    <p:sldId id="268" r:id="rId25"/>
    <p:sldId id="294" r:id="rId26"/>
    <p:sldId id="269" r:id="rId27"/>
    <p:sldId id="270" r:id="rId28"/>
    <p:sldId id="283" r:id="rId29"/>
    <p:sldId id="285" r:id="rId30"/>
    <p:sldId id="271" r:id="rId31"/>
    <p:sldId id="286" r:id="rId32"/>
    <p:sldId id="287" r:id="rId33"/>
    <p:sldId id="272" r:id="rId34"/>
    <p:sldId id="288" r:id="rId35"/>
    <p:sldId id="273" r:id="rId36"/>
    <p:sldId id="274" r:id="rId37"/>
    <p:sldId id="275" r:id="rId38"/>
    <p:sldId id="276" r:id="rId39"/>
    <p:sldId id="277" r:id="rId40"/>
    <p:sldId id="267" r:id="rId41"/>
    <p:sldId id="278" r:id="rId42"/>
    <p:sldId id="279" r:id="rId43"/>
    <p:sldId id="280" r:id="rId44"/>
    <p:sldId id="289" r:id="rId45"/>
    <p:sldId id="281" r:id="rId46"/>
    <p:sldId id="292" r:id="rId47"/>
    <p:sldId id="290"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49DE1-4C48-4C63-A19B-28EFB802C49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482AF65-68DB-4C33-A14E-7DF21E4ACD25}">
      <dgm:prSet phldrT="[Text]"/>
      <dgm:spPr/>
      <dgm:t>
        <a:bodyPr/>
        <a:lstStyle/>
        <a:p>
          <a:r>
            <a:rPr lang="fa-IR" b="1" dirty="0" smtClean="0">
              <a:cs typeface="B Nazanin" panose="00000400000000000000" pitchFamily="2" charset="-78"/>
            </a:rPr>
            <a:t>سامانه پایش و پیش‌بینی تراز دریا</a:t>
          </a:r>
          <a:br>
            <a:rPr lang="fa-IR" b="1" dirty="0" smtClean="0">
              <a:cs typeface="B Nazanin" panose="00000400000000000000" pitchFamily="2" charset="-78"/>
            </a:rPr>
          </a:br>
          <a:r>
            <a:rPr lang="en-US" b="1" dirty="0" smtClean="0">
              <a:latin typeface="Times New Roman" panose="02020603050405020304" pitchFamily="18" charset="0"/>
              <a:cs typeface="Times New Roman" panose="02020603050405020304" pitchFamily="18" charset="0"/>
            </a:rPr>
            <a:t>slms.ncc.goc.ir</a:t>
          </a:r>
          <a:endParaRPr lang="en-US" b="1" dirty="0">
            <a:latin typeface="Times New Roman" panose="02020603050405020304" pitchFamily="18" charset="0"/>
            <a:cs typeface="Times New Roman" panose="02020603050405020304" pitchFamily="18" charset="0"/>
          </a:endParaRPr>
        </a:p>
      </dgm:t>
    </dgm:pt>
    <dgm:pt modelId="{B911F0B4-82E6-4F8D-A81B-3DD249CBD071}" type="parTrans" cxnId="{F4CC9BE4-AAAE-4382-ADA6-E61DD29D4BCB}">
      <dgm:prSet/>
      <dgm:spPr/>
      <dgm:t>
        <a:bodyPr/>
        <a:lstStyle/>
        <a:p>
          <a:endParaRPr lang="en-US"/>
        </a:p>
      </dgm:t>
    </dgm:pt>
    <dgm:pt modelId="{28FE03BC-9F9C-4FC2-8957-DCA800E22CF3}" type="sibTrans" cxnId="{F4CC9BE4-AAAE-4382-ADA6-E61DD29D4BCB}">
      <dgm:prSet/>
      <dgm:spPr/>
      <dgm:t>
        <a:bodyPr/>
        <a:lstStyle/>
        <a:p>
          <a:endParaRPr lang="en-US"/>
        </a:p>
      </dgm:t>
    </dgm:pt>
    <dgm:pt modelId="{6ECCEED5-7B50-4E61-94DE-2350D19ECA58}">
      <dgm:prSet phldrT="[Text]"/>
      <dgm:spPr/>
      <dgm:t>
        <a:bodyPr/>
        <a:lstStyle/>
        <a:p>
          <a:r>
            <a:rPr lang="fa-IR" b="1" dirty="0" smtClean="0">
              <a:cs typeface="B Nazanin" panose="00000400000000000000" pitchFamily="2" charset="-78"/>
            </a:rPr>
            <a:t>ارائه اطلاعات ماهیانه تراز دریاچه خزر</a:t>
          </a:r>
          <a:endParaRPr lang="en-US" b="1" dirty="0">
            <a:cs typeface="B Nazanin" panose="00000400000000000000" pitchFamily="2" charset="-78"/>
          </a:endParaRPr>
        </a:p>
      </dgm:t>
    </dgm:pt>
    <dgm:pt modelId="{40BF1A52-6251-49B7-97DD-149E53B14574}" type="parTrans" cxnId="{9AB520DA-333E-4B05-B1AA-8BE4F7E9681D}">
      <dgm:prSet/>
      <dgm:spPr/>
      <dgm:t>
        <a:bodyPr/>
        <a:lstStyle/>
        <a:p>
          <a:endParaRPr lang="en-US"/>
        </a:p>
      </dgm:t>
    </dgm:pt>
    <dgm:pt modelId="{95CB9F85-E31F-4633-A160-AC0E96ABF79B}" type="sibTrans" cxnId="{9AB520DA-333E-4B05-B1AA-8BE4F7E9681D}">
      <dgm:prSet/>
      <dgm:spPr/>
      <dgm:t>
        <a:bodyPr/>
        <a:lstStyle/>
        <a:p>
          <a:endParaRPr lang="en-US"/>
        </a:p>
      </dgm:t>
    </dgm:pt>
    <dgm:pt modelId="{17523A55-0688-4D75-90B7-4727569ECB6B}">
      <dgm:prSet phldrT="[Text]"/>
      <dgm:spPr/>
      <dgm:t>
        <a:bodyPr/>
        <a:lstStyle/>
        <a:p>
          <a:r>
            <a:rPr lang="fa-IR" b="1" dirty="0" smtClean="0">
              <a:cs typeface="B Nazanin" panose="00000400000000000000" pitchFamily="2" charset="-78"/>
            </a:rPr>
            <a:t>ارائه اطلاعات آنلاین ایستگاه‌ها</a:t>
          </a:r>
          <a:endParaRPr lang="en-US" b="1" dirty="0">
            <a:cs typeface="B Nazanin" panose="00000400000000000000" pitchFamily="2" charset="-78"/>
          </a:endParaRPr>
        </a:p>
      </dgm:t>
    </dgm:pt>
    <dgm:pt modelId="{5239F901-9481-4D6B-903A-AF800B416B9A}" type="parTrans" cxnId="{944D5CA2-99CB-4751-8499-911A26910108}">
      <dgm:prSet/>
      <dgm:spPr/>
      <dgm:t>
        <a:bodyPr/>
        <a:lstStyle/>
        <a:p>
          <a:endParaRPr lang="en-US"/>
        </a:p>
      </dgm:t>
    </dgm:pt>
    <dgm:pt modelId="{65D2BDB1-F7F5-4056-A122-A935D9AA7559}" type="sibTrans" cxnId="{944D5CA2-99CB-4751-8499-911A26910108}">
      <dgm:prSet/>
      <dgm:spPr/>
      <dgm:t>
        <a:bodyPr/>
        <a:lstStyle/>
        <a:p>
          <a:endParaRPr lang="en-US"/>
        </a:p>
      </dgm:t>
    </dgm:pt>
    <dgm:pt modelId="{544A36C0-9404-48ED-9CBA-146FA6D84090}">
      <dgm:prSet/>
      <dgm:spPr/>
      <dgm:t>
        <a:bodyPr/>
        <a:lstStyle/>
        <a:p>
          <a:r>
            <a:rPr lang="fa-IR" b="1" dirty="0" smtClean="0">
              <a:cs typeface="B Nazanin" panose="00000400000000000000" pitchFamily="2" charset="-78"/>
            </a:rPr>
            <a:t>ارائه اطلاعات پیش‌بینی جزرومد سواحل جنوبی</a:t>
          </a:r>
          <a:endParaRPr lang="en-US" b="1" dirty="0">
            <a:cs typeface="B Nazanin" panose="00000400000000000000" pitchFamily="2" charset="-78"/>
          </a:endParaRPr>
        </a:p>
      </dgm:t>
    </dgm:pt>
    <dgm:pt modelId="{B0E43739-221C-444C-A677-BC147F538FDD}" type="parTrans" cxnId="{44551999-7A16-4633-87CD-D290430210D5}">
      <dgm:prSet/>
      <dgm:spPr/>
      <dgm:t>
        <a:bodyPr/>
        <a:lstStyle/>
        <a:p>
          <a:endParaRPr lang="en-US"/>
        </a:p>
      </dgm:t>
    </dgm:pt>
    <dgm:pt modelId="{0C105AD7-6EF6-48D2-B051-40DD057AA670}" type="sibTrans" cxnId="{44551999-7A16-4633-87CD-D290430210D5}">
      <dgm:prSet/>
      <dgm:spPr/>
      <dgm:t>
        <a:bodyPr/>
        <a:lstStyle/>
        <a:p>
          <a:endParaRPr lang="en-US"/>
        </a:p>
      </dgm:t>
    </dgm:pt>
    <dgm:pt modelId="{68A8362E-F444-4386-9525-8792F2D023DF}">
      <dgm:prSet/>
      <dgm:spPr/>
      <dgm:t>
        <a:bodyPr/>
        <a:lstStyle/>
        <a:p>
          <a:r>
            <a:rPr lang="fa-IR" b="1" dirty="0" smtClean="0">
              <a:cs typeface="B Nazanin" panose="00000400000000000000" pitchFamily="2" charset="-78"/>
            </a:rPr>
            <a:t>ارائه اطلاعات 24 ایستگاه ترازسنجی در سواحل شمال و جنوب کشور</a:t>
          </a:r>
          <a:endParaRPr lang="en-US" b="1" dirty="0">
            <a:cs typeface="B Nazanin" panose="00000400000000000000" pitchFamily="2" charset="-78"/>
          </a:endParaRPr>
        </a:p>
      </dgm:t>
    </dgm:pt>
    <dgm:pt modelId="{5AB62946-F9FF-47EC-A5F9-A60249BD43F1}" type="parTrans" cxnId="{B596951D-BE86-4E30-8ECA-7E74078E7223}">
      <dgm:prSet/>
      <dgm:spPr/>
      <dgm:t>
        <a:bodyPr/>
        <a:lstStyle/>
        <a:p>
          <a:endParaRPr lang="en-US"/>
        </a:p>
      </dgm:t>
    </dgm:pt>
    <dgm:pt modelId="{BF170E29-5EF6-46B7-9D87-5A0728A6F2E7}" type="sibTrans" cxnId="{B596951D-BE86-4E30-8ECA-7E74078E7223}">
      <dgm:prSet/>
      <dgm:spPr/>
      <dgm:t>
        <a:bodyPr/>
        <a:lstStyle/>
        <a:p>
          <a:endParaRPr lang="en-US"/>
        </a:p>
      </dgm:t>
    </dgm:pt>
    <dgm:pt modelId="{CB2134E7-39E9-4CA0-8CA8-1FDA1D4A0D0E}">
      <dgm:prSet/>
      <dgm:spPr/>
      <dgm:t>
        <a:bodyPr/>
        <a:lstStyle/>
        <a:p>
          <a:r>
            <a:rPr lang="fa-IR" b="1" dirty="0" smtClean="0">
              <a:cs typeface="B Nazanin" panose="00000400000000000000" pitchFamily="2" charset="-78"/>
            </a:rPr>
            <a:t>اطلاعات ماهیانه ایستگاه‌های سواحل دریاچه خزر در فرمت </a:t>
          </a:r>
          <a:r>
            <a:rPr lang="en-US" b="1" dirty="0" err="1" smtClean="0">
              <a:latin typeface="Times New Roman" panose="02020603050405020304" pitchFamily="18" charset="0"/>
              <a:cs typeface="Times New Roman" panose="02020603050405020304" pitchFamily="18" charset="0"/>
            </a:rPr>
            <a:t>CaspCOM</a:t>
          </a:r>
          <a:endParaRPr lang="en-US" b="1" dirty="0">
            <a:latin typeface="Times New Roman" panose="02020603050405020304" pitchFamily="18" charset="0"/>
            <a:cs typeface="Times New Roman" panose="02020603050405020304" pitchFamily="18" charset="0"/>
          </a:endParaRPr>
        </a:p>
      </dgm:t>
    </dgm:pt>
    <dgm:pt modelId="{D97F4E20-EF69-441F-A7E8-C0DDC0EA62DD}" type="parTrans" cxnId="{F5AEF51B-74C6-4F78-80BF-D9F0AA5C8C7C}">
      <dgm:prSet/>
      <dgm:spPr/>
      <dgm:t>
        <a:bodyPr/>
        <a:lstStyle/>
        <a:p>
          <a:endParaRPr lang="en-US"/>
        </a:p>
      </dgm:t>
    </dgm:pt>
    <dgm:pt modelId="{1C3AE6E0-A773-4DDC-B7F0-C5590093355D}" type="sibTrans" cxnId="{F5AEF51B-74C6-4F78-80BF-D9F0AA5C8C7C}">
      <dgm:prSet/>
      <dgm:spPr/>
      <dgm:t>
        <a:bodyPr/>
        <a:lstStyle/>
        <a:p>
          <a:endParaRPr lang="en-US"/>
        </a:p>
      </dgm:t>
    </dgm:pt>
    <dgm:pt modelId="{024C728C-D86C-4FAE-B2C5-9613E8B25AD9}">
      <dgm:prSet/>
      <dgm:spPr/>
      <dgm:t>
        <a:bodyPr/>
        <a:lstStyle/>
        <a:p>
          <a:pPr rtl="1"/>
          <a:r>
            <a:rPr lang="fa-IR" b="1" dirty="0" smtClean="0">
              <a:cs typeface="B Nazanin" panose="00000400000000000000" pitchFamily="2" charset="-78"/>
            </a:rPr>
            <a:t>ارائه پیش‌بینی‌های سالیانه 52 ایستگاه جزرومدی دائمی و موقت از طریق سامانه </a:t>
          </a:r>
          <a:r>
            <a:rPr lang="en-US" b="1" dirty="0" err="1" smtClean="0">
              <a:latin typeface="Times New Roman" panose="02020603050405020304" pitchFamily="18" charset="0"/>
              <a:cs typeface="Times New Roman" panose="02020603050405020304" pitchFamily="18" charset="0"/>
            </a:rPr>
            <a:t>slms</a:t>
          </a:r>
          <a:r>
            <a:rPr lang="en-US" b="1" dirty="0" smtClean="0">
              <a:cs typeface="B Nazanin" panose="00000400000000000000" pitchFamily="2" charset="-78"/>
            </a:rPr>
            <a:t> </a:t>
          </a:r>
          <a:r>
            <a:rPr lang="fa-IR" b="1" dirty="0" smtClean="0">
              <a:cs typeface="B Nazanin" panose="00000400000000000000" pitchFamily="2" charset="-78"/>
            </a:rPr>
            <a:t> ونرم افزار </a:t>
          </a:r>
          <a:r>
            <a:rPr lang="en-US" b="1" dirty="0" smtClean="0">
              <a:latin typeface="Times New Roman" panose="02020603050405020304" pitchFamily="18" charset="0"/>
              <a:cs typeface="Times New Roman" panose="02020603050405020304" pitchFamily="18" charset="0"/>
            </a:rPr>
            <a:t>NCC Tide</a:t>
          </a:r>
          <a:endParaRPr lang="en-US" b="1" dirty="0">
            <a:latin typeface="Times New Roman" panose="02020603050405020304" pitchFamily="18" charset="0"/>
            <a:cs typeface="Times New Roman" panose="02020603050405020304" pitchFamily="18" charset="0"/>
          </a:endParaRPr>
        </a:p>
      </dgm:t>
    </dgm:pt>
    <dgm:pt modelId="{CAAF73DE-F587-4D44-8F22-F45FF7B34021}" type="parTrans" cxnId="{E2FF7AD1-68C7-43E7-95B9-BFA4A66C837C}">
      <dgm:prSet/>
      <dgm:spPr/>
      <dgm:t>
        <a:bodyPr/>
        <a:lstStyle/>
        <a:p>
          <a:endParaRPr lang="en-US"/>
        </a:p>
      </dgm:t>
    </dgm:pt>
    <dgm:pt modelId="{893313A6-A416-410A-ACF9-807D14A182CE}" type="sibTrans" cxnId="{E2FF7AD1-68C7-43E7-95B9-BFA4A66C837C}">
      <dgm:prSet/>
      <dgm:spPr/>
      <dgm:t>
        <a:bodyPr/>
        <a:lstStyle/>
        <a:p>
          <a:endParaRPr lang="en-US"/>
        </a:p>
      </dgm:t>
    </dgm:pt>
    <dgm:pt modelId="{C2793381-2B0B-478F-AA06-68700FDB2E52}" type="pres">
      <dgm:prSet presAssocID="{BE449DE1-4C48-4C63-A19B-28EFB802C49E}" presName="hierChild1" presStyleCnt="0">
        <dgm:presLayoutVars>
          <dgm:chPref val="1"/>
          <dgm:dir/>
          <dgm:animOne val="branch"/>
          <dgm:animLvl val="lvl"/>
          <dgm:resizeHandles/>
        </dgm:presLayoutVars>
      </dgm:prSet>
      <dgm:spPr/>
      <dgm:t>
        <a:bodyPr/>
        <a:lstStyle/>
        <a:p>
          <a:endParaRPr lang="en-US"/>
        </a:p>
      </dgm:t>
    </dgm:pt>
    <dgm:pt modelId="{AC749341-53DC-41D5-B4D3-68BCE62ED5A0}" type="pres">
      <dgm:prSet presAssocID="{A482AF65-68DB-4C33-A14E-7DF21E4ACD25}" presName="hierRoot1" presStyleCnt="0"/>
      <dgm:spPr/>
    </dgm:pt>
    <dgm:pt modelId="{1843A3B7-B536-4A6E-B37C-6B1EDED4081A}" type="pres">
      <dgm:prSet presAssocID="{A482AF65-68DB-4C33-A14E-7DF21E4ACD25}" presName="composite" presStyleCnt="0"/>
      <dgm:spPr/>
    </dgm:pt>
    <dgm:pt modelId="{04F26919-6525-47DA-AFAB-232B51DF1EE3}" type="pres">
      <dgm:prSet presAssocID="{A482AF65-68DB-4C33-A14E-7DF21E4ACD25}" presName="background" presStyleLbl="node0" presStyleIdx="0" presStyleCnt="1"/>
      <dgm:spPr/>
    </dgm:pt>
    <dgm:pt modelId="{7D2C6B1B-72C7-45E0-A926-EC510327C925}" type="pres">
      <dgm:prSet presAssocID="{A482AF65-68DB-4C33-A14E-7DF21E4ACD25}" presName="text" presStyleLbl="fgAcc0" presStyleIdx="0" presStyleCnt="1">
        <dgm:presLayoutVars>
          <dgm:chPref val="3"/>
        </dgm:presLayoutVars>
      </dgm:prSet>
      <dgm:spPr/>
      <dgm:t>
        <a:bodyPr/>
        <a:lstStyle/>
        <a:p>
          <a:endParaRPr lang="en-US"/>
        </a:p>
      </dgm:t>
    </dgm:pt>
    <dgm:pt modelId="{31C88843-456F-4EED-96D0-EEE2AD829C34}" type="pres">
      <dgm:prSet presAssocID="{A482AF65-68DB-4C33-A14E-7DF21E4ACD25}" presName="hierChild2" presStyleCnt="0"/>
      <dgm:spPr/>
    </dgm:pt>
    <dgm:pt modelId="{1A672E08-47A9-4D8F-9088-513FF518409D}" type="pres">
      <dgm:prSet presAssocID="{B0E43739-221C-444C-A677-BC147F538FDD}" presName="Name10" presStyleLbl="parChTrans1D2" presStyleIdx="0" presStyleCnt="3"/>
      <dgm:spPr/>
      <dgm:t>
        <a:bodyPr/>
        <a:lstStyle/>
        <a:p>
          <a:endParaRPr lang="en-US"/>
        </a:p>
      </dgm:t>
    </dgm:pt>
    <dgm:pt modelId="{9202B30C-A9CC-4789-895E-D3FD7A382DF2}" type="pres">
      <dgm:prSet presAssocID="{544A36C0-9404-48ED-9CBA-146FA6D84090}" presName="hierRoot2" presStyleCnt="0"/>
      <dgm:spPr/>
    </dgm:pt>
    <dgm:pt modelId="{915A5AD4-7E62-4C12-AA4B-05CF01F808E2}" type="pres">
      <dgm:prSet presAssocID="{544A36C0-9404-48ED-9CBA-146FA6D84090}" presName="composite2" presStyleCnt="0"/>
      <dgm:spPr/>
    </dgm:pt>
    <dgm:pt modelId="{C7D00523-E362-4A84-9DBD-F9D52AC755AB}" type="pres">
      <dgm:prSet presAssocID="{544A36C0-9404-48ED-9CBA-146FA6D84090}" presName="background2" presStyleLbl="node2" presStyleIdx="0" presStyleCnt="3"/>
      <dgm:spPr/>
    </dgm:pt>
    <dgm:pt modelId="{CBD7FE15-2A88-4BD9-8CD5-BAEF86444374}" type="pres">
      <dgm:prSet presAssocID="{544A36C0-9404-48ED-9CBA-146FA6D84090}" presName="text2" presStyleLbl="fgAcc2" presStyleIdx="0" presStyleCnt="3">
        <dgm:presLayoutVars>
          <dgm:chPref val="3"/>
        </dgm:presLayoutVars>
      </dgm:prSet>
      <dgm:spPr/>
      <dgm:t>
        <a:bodyPr/>
        <a:lstStyle/>
        <a:p>
          <a:endParaRPr lang="en-US"/>
        </a:p>
      </dgm:t>
    </dgm:pt>
    <dgm:pt modelId="{7CF4DE9D-CACA-4A3C-AA93-DCF5908BEEC4}" type="pres">
      <dgm:prSet presAssocID="{544A36C0-9404-48ED-9CBA-146FA6D84090}" presName="hierChild3" presStyleCnt="0"/>
      <dgm:spPr/>
    </dgm:pt>
    <dgm:pt modelId="{3FD71B32-83F2-4BE0-85B6-47E83200016F}" type="pres">
      <dgm:prSet presAssocID="{CAAF73DE-F587-4D44-8F22-F45FF7B34021}" presName="Name17" presStyleLbl="parChTrans1D3" presStyleIdx="0" presStyleCnt="3"/>
      <dgm:spPr/>
      <dgm:t>
        <a:bodyPr/>
        <a:lstStyle/>
        <a:p>
          <a:endParaRPr lang="en-US"/>
        </a:p>
      </dgm:t>
    </dgm:pt>
    <dgm:pt modelId="{EB46232E-C2E2-46D9-BFCE-1B233E8D07D0}" type="pres">
      <dgm:prSet presAssocID="{024C728C-D86C-4FAE-B2C5-9613E8B25AD9}" presName="hierRoot3" presStyleCnt="0"/>
      <dgm:spPr/>
    </dgm:pt>
    <dgm:pt modelId="{14E87D3F-DF43-4FC8-A73C-7447EA8AA129}" type="pres">
      <dgm:prSet presAssocID="{024C728C-D86C-4FAE-B2C5-9613E8B25AD9}" presName="composite3" presStyleCnt="0"/>
      <dgm:spPr/>
    </dgm:pt>
    <dgm:pt modelId="{4ECB40DD-215F-4CC8-9BCD-1A6BA3ACBC44}" type="pres">
      <dgm:prSet presAssocID="{024C728C-D86C-4FAE-B2C5-9613E8B25AD9}" presName="background3" presStyleLbl="node3" presStyleIdx="0" presStyleCnt="3"/>
      <dgm:spPr/>
    </dgm:pt>
    <dgm:pt modelId="{09DFC307-E41B-4B40-AC8C-BB2FA8D1C602}" type="pres">
      <dgm:prSet presAssocID="{024C728C-D86C-4FAE-B2C5-9613E8B25AD9}" presName="text3" presStyleLbl="fgAcc3" presStyleIdx="0" presStyleCnt="3">
        <dgm:presLayoutVars>
          <dgm:chPref val="3"/>
        </dgm:presLayoutVars>
      </dgm:prSet>
      <dgm:spPr/>
      <dgm:t>
        <a:bodyPr/>
        <a:lstStyle/>
        <a:p>
          <a:endParaRPr lang="en-US"/>
        </a:p>
      </dgm:t>
    </dgm:pt>
    <dgm:pt modelId="{865A17E1-5153-4A45-846C-33C29F7802C7}" type="pres">
      <dgm:prSet presAssocID="{024C728C-D86C-4FAE-B2C5-9613E8B25AD9}" presName="hierChild4" presStyleCnt="0"/>
      <dgm:spPr/>
    </dgm:pt>
    <dgm:pt modelId="{044BA1B8-13A0-4ED6-ACF7-91A5E456A4F3}" type="pres">
      <dgm:prSet presAssocID="{40BF1A52-6251-49B7-97DD-149E53B14574}" presName="Name10" presStyleLbl="parChTrans1D2" presStyleIdx="1" presStyleCnt="3"/>
      <dgm:spPr/>
      <dgm:t>
        <a:bodyPr/>
        <a:lstStyle/>
        <a:p>
          <a:endParaRPr lang="en-US"/>
        </a:p>
      </dgm:t>
    </dgm:pt>
    <dgm:pt modelId="{E5EFFCAC-9779-41D6-AC8C-45FE32A742D2}" type="pres">
      <dgm:prSet presAssocID="{6ECCEED5-7B50-4E61-94DE-2350D19ECA58}" presName="hierRoot2" presStyleCnt="0"/>
      <dgm:spPr/>
    </dgm:pt>
    <dgm:pt modelId="{71133BBD-882C-4162-B421-617AFA033458}" type="pres">
      <dgm:prSet presAssocID="{6ECCEED5-7B50-4E61-94DE-2350D19ECA58}" presName="composite2" presStyleCnt="0"/>
      <dgm:spPr/>
    </dgm:pt>
    <dgm:pt modelId="{5FB12E69-5BEE-44AC-81DC-DAFFB6E39A11}" type="pres">
      <dgm:prSet presAssocID="{6ECCEED5-7B50-4E61-94DE-2350D19ECA58}" presName="background2" presStyleLbl="node2" presStyleIdx="1" presStyleCnt="3"/>
      <dgm:spPr/>
    </dgm:pt>
    <dgm:pt modelId="{6A04CB7E-2297-4077-9C75-A2D03B981ED2}" type="pres">
      <dgm:prSet presAssocID="{6ECCEED5-7B50-4E61-94DE-2350D19ECA58}" presName="text2" presStyleLbl="fgAcc2" presStyleIdx="1" presStyleCnt="3">
        <dgm:presLayoutVars>
          <dgm:chPref val="3"/>
        </dgm:presLayoutVars>
      </dgm:prSet>
      <dgm:spPr/>
      <dgm:t>
        <a:bodyPr/>
        <a:lstStyle/>
        <a:p>
          <a:endParaRPr lang="en-US"/>
        </a:p>
      </dgm:t>
    </dgm:pt>
    <dgm:pt modelId="{E110D860-BC3D-4518-83AE-88B25D45DB35}" type="pres">
      <dgm:prSet presAssocID="{6ECCEED5-7B50-4E61-94DE-2350D19ECA58}" presName="hierChild3" presStyleCnt="0"/>
      <dgm:spPr/>
    </dgm:pt>
    <dgm:pt modelId="{044A4221-E34C-45A6-BBF5-AD1E14F1A8D4}" type="pres">
      <dgm:prSet presAssocID="{D97F4E20-EF69-441F-A7E8-C0DDC0EA62DD}" presName="Name17" presStyleLbl="parChTrans1D3" presStyleIdx="1" presStyleCnt="3"/>
      <dgm:spPr/>
      <dgm:t>
        <a:bodyPr/>
        <a:lstStyle/>
        <a:p>
          <a:endParaRPr lang="en-US"/>
        </a:p>
      </dgm:t>
    </dgm:pt>
    <dgm:pt modelId="{F0E73ACC-A6FB-4341-A035-0B8226B7D979}" type="pres">
      <dgm:prSet presAssocID="{CB2134E7-39E9-4CA0-8CA8-1FDA1D4A0D0E}" presName="hierRoot3" presStyleCnt="0"/>
      <dgm:spPr/>
    </dgm:pt>
    <dgm:pt modelId="{2BC222ED-CDE4-4A71-AB73-EC9BD6B119DD}" type="pres">
      <dgm:prSet presAssocID="{CB2134E7-39E9-4CA0-8CA8-1FDA1D4A0D0E}" presName="composite3" presStyleCnt="0"/>
      <dgm:spPr/>
    </dgm:pt>
    <dgm:pt modelId="{F6B71E58-D29E-456D-8332-04AC0DCE732E}" type="pres">
      <dgm:prSet presAssocID="{CB2134E7-39E9-4CA0-8CA8-1FDA1D4A0D0E}" presName="background3" presStyleLbl="node3" presStyleIdx="1" presStyleCnt="3"/>
      <dgm:spPr/>
    </dgm:pt>
    <dgm:pt modelId="{E051D787-6069-496E-9BC6-8E7D42A438E2}" type="pres">
      <dgm:prSet presAssocID="{CB2134E7-39E9-4CA0-8CA8-1FDA1D4A0D0E}" presName="text3" presStyleLbl="fgAcc3" presStyleIdx="1" presStyleCnt="3">
        <dgm:presLayoutVars>
          <dgm:chPref val="3"/>
        </dgm:presLayoutVars>
      </dgm:prSet>
      <dgm:spPr/>
      <dgm:t>
        <a:bodyPr/>
        <a:lstStyle/>
        <a:p>
          <a:endParaRPr lang="en-US"/>
        </a:p>
      </dgm:t>
    </dgm:pt>
    <dgm:pt modelId="{B70467DB-6346-4C3F-9E1B-5FF893470DD4}" type="pres">
      <dgm:prSet presAssocID="{CB2134E7-39E9-4CA0-8CA8-1FDA1D4A0D0E}" presName="hierChild4" presStyleCnt="0"/>
      <dgm:spPr/>
    </dgm:pt>
    <dgm:pt modelId="{35B1172D-6707-4067-8A9C-7A8AE44E4D0A}" type="pres">
      <dgm:prSet presAssocID="{5239F901-9481-4D6B-903A-AF800B416B9A}" presName="Name10" presStyleLbl="parChTrans1D2" presStyleIdx="2" presStyleCnt="3"/>
      <dgm:spPr/>
      <dgm:t>
        <a:bodyPr/>
        <a:lstStyle/>
        <a:p>
          <a:endParaRPr lang="en-US"/>
        </a:p>
      </dgm:t>
    </dgm:pt>
    <dgm:pt modelId="{AB92A8D5-D5E3-4ADC-A0B5-1125CBD07A62}" type="pres">
      <dgm:prSet presAssocID="{17523A55-0688-4D75-90B7-4727569ECB6B}" presName="hierRoot2" presStyleCnt="0"/>
      <dgm:spPr/>
    </dgm:pt>
    <dgm:pt modelId="{4B0BF027-F48A-4F91-B8CE-F30DBB133F40}" type="pres">
      <dgm:prSet presAssocID="{17523A55-0688-4D75-90B7-4727569ECB6B}" presName="composite2" presStyleCnt="0"/>
      <dgm:spPr/>
    </dgm:pt>
    <dgm:pt modelId="{356DBD8C-7124-4E5A-9E70-06C5B78867AF}" type="pres">
      <dgm:prSet presAssocID="{17523A55-0688-4D75-90B7-4727569ECB6B}" presName="background2" presStyleLbl="node2" presStyleIdx="2" presStyleCnt="3"/>
      <dgm:spPr/>
    </dgm:pt>
    <dgm:pt modelId="{B9ABEBA8-2B7B-4048-A72B-578178579DD4}" type="pres">
      <dgm:prSet presAssocID="{17523A55-0688-4D75-90B7-4727569ECB6B}" presName="text2" presStyleLbl="fgAcc2" presStyleIdx="2" presStyleCnt="3">
        <dgm:presLayoutVars>
          <dgm:chPref val="3"/>
        </dgm:presLayoutVars>
      </dgm:prSet>
      <dgm:spPr/>
      <dgm:t>
        <a:bodyPr/>
        <a:lstStyle/>
        <a:p>
          <a:endParaRPr lang="en-US"/>
        </a:p>
      </dgm:t>
    </dgm:pt>
    <dgm:pt modelId="{113B0252-0DEA-4423-BCE8-82C2F369CA30}" type="pres">
      <dgm:prSet presAssocID="{17523A55-0688-4D75-90B7-4727569ECB6B}" presName="hierChild3" presStyleCnt="0"/>
      <dgm:spPr/>
    </dgm:pt>
    <dgm:pt modelId="{AB5107F9-7264-4207-9C4D-E4D5D7811F3C}" type="pres">
      <dgm:prSet presAssocID="{5AB62946-F9FF-47EC-A5F9-A60249BD43F1}" presName="Name17" presStyleLbl="parChTrans1D3" presStyleIdx="2" presStyleCnt="3"/>
      <dgm:spPr/>
      <dgm:t>
        <a:bodyPr/>
        <a:lstStyle/>
        <a:p>
          <a:endParaRPr lang="en-US"/>
        </a:p>
      </dgm:t>
    </dgm:pt>
    <dgm:pt modelId="{14517772-786F-4C0F-875A-9FFC12C639B8}" type="pres">
      <dgm:prSet presAssocID="{68A8362E-F444-4386-9525-8792F2D023DF}" presName="hierRoot3" presStyleCnt="0"/>
      <dgm:spPr/>
    </dgm:pt>
    <dgm:pt modelId="{7AE56ED4-28A3-4115-837B-952083903D13}" type="pres">
      <dgm:prSet presAssocID="{68A8362E-F444-4386-9525-8792F2D023DF}" presName="composite3" presStyleCnt="0"/>
      <dgm:spPr/>
    </dgm:pt>
    <dgm:pt modelId="{D411F6A4-F828-46B7-B5AF-BB6FA6F99678}" type="pres">
      <dgm:prSet presAssocID="{68A8362E-F444-4386-9525-8792F2D023DF}" presName="background3" presStyleLbl="node3" presStyleIdx="2" presStyleCnt="3"/>
      <dgm:spPr/>
    </dgm:pt>
    <dgm:pt modelId="{5D9EA62A-9CB8-4D92-B371-092303423606}" type="pres">
      <dgm:prSet presAssocID="{68A8362E-F444-4386-9525-8792F2D023DF}" presName="text3" presStyleLbl="fgAcc3" presStyleIdx="2" presStyleCnt="3">
        <dgm:presLayoutVars>
          <dgm:chPref val="3"/>
        </dgm:presLayoutVars>
      </dgm:prSet>
      <dgm:spPr/>
      <dgm:t>
        <a:bodyPr/>
        <a:lstStyle/>
        <a:p>
          <a:endParaRPr lang="en-US"/>
        </a:p>
      </dgm:t>
    </dgm:pt>
    <dgm:pt modelId="{9E0CEA0E-BD95-498D-8FF1-5A9CC7D919D6}" type="pres">
      <dgm:prSet presAssocID="{68A8362E-F444-4386-9525-8792F2D023DF}" presName="hierChild4" presStyleCnt="0"/>
      <dgm:spPr/>
    </dgm:pt>
  </dgm:ptLst>
  <dgm:cxnLst>
    <dgm:cxn modelId="{F07A8A56-57E9-486D-9F21-1DC30E20FC76}" type="presOf" srcId="{5239F901-9481-4D6B-903A-AF800B416B9A}" destId="{35B1172D-6707-4067-8A9C-7A8AE44E4D0A}" srcOrd="0" destOrd="0" presId="urn:microsoft.com/office/officeart/2005/8/layout/hierarchy1"/>
    <dgm:cxn modelId="{07FEFC43-797B-4FB3-9FDA-07A3232C1AAB}" type="presOf" srcId="{CAAF73DE-F587-4D44-8F22-F45FF7B34021}" destId="{3FD71B32-83F2-4BE0-85B6-47E83200016F}" srcOrd="0" destOrd="0" presId="urn:microsoft.com/office/officeart/2005/8/layout/hierarchy1"/>
    <dgm:cxn modelId="{644E33E0-B0E4-4442-A230-99F87400B778}" type="presOf" srcId="{5AB62946-F9FF-47EC-A5F9-A60249BD43F1}" destId="{AB5107F9-7264-4207-9C4D-E4D5D7811F3C}" srcOrd="0" destOrd="0" presId="urn:microsoft.com/office/officeart/2005/8/layout/hierarchy1"/>
    <dgm:cxn modelId="{F4CC9BE4-AAAE-4382-ADA6-E61DD29D4BCB}" srcId="{BE449DE1-4C48-4C63-A19B-28EFB802C49E}" destId="{A482AF65-68DB-4C33-A14E-7DF21E4ACD25}" srcOrd="0" destOrd="0" parTransId="{B911F0B4-82E6-4F8D-A81B-3DD249CBD071}" sibTransId="{28FE03BC-9F9C-4FC2-8957-DCA800E22CF3}"/>
    <dgm:cxn modelId="{B284B82B-A905-4081-AAA1-57DEB225AB78}" type="presOf" srcId="{D97F4E20-EF69-441F-A7E8-C0DDC0EA62DD}" destId="{044A4221-E34C-45A6-BBF5-AD1E14F1A8D4}" srcOrd="0" destOrd="0" presId="urn:microsoft.com/office/officeart/2005/8/layout/hierarchy1"/>
    <dgm:cxn modelId="{EE7ED9D1-593C-4F7C-B82F-A7A13C289C7A}" type="presOf" srcId="{6ECCEED5-7B50-4E61-94DE-2350D19ECA58}" destId="{6A04CB7E-2297-4077-9C75-A2D03B981ED2}" srcOrd="0" destOrd="0" presId="urn:microsoft.com/office/officeart/2005/8/layout/hierarchy1"/>
    <dgm:cxn modelId="{944D5CA2-99CB-4751-8499-911A26910108}" srcId="{A482AF65-68DB-4C33-A14E-7DF21E4ACD25}" destId="{17523A55-0688-4D75-90B7-4727569ECB6B}" srcOrd="2" destOrd="0" parTransId="{5239F901-9481-4D6B-903A-AF800B416B9A}" sibTransId="{65D2BDB1-F7F5-4056-A122-A935D9AA7559}"/>
    <dgm:cxn modelId="{A7BFB16C-1DD2-4E5F-9D17-045AB1860C43}" type="presOf" srcId="{68A8362E-F444-4386-9525-8792F2D023DF}" destId="{5D9EA62A-9CB8-4D92-B371-092303423606}" srcOrd="0" destOrd="0" presId="urn:microsoft.com/office/officeart/2005/8/layout/hierarchy1"/>
    <dgm:cxn modelId="{E2FF7AD1-68C7-43E7-95B9-BFA4A66C837C}" srcId="{544A36C0-9404-48ED-9CBA-146FA6D84090}" destId="{024C728C-D86C-4FAE-B2C5-9613E8B25AD9}" srcOrd="0" destOrd="0" parTransId="{CAAF73DE-F587-4D44-8F22-F45FF7B34021}" sibTransId="{893313A6-A416-410A-ACF9-807D14A182CE}"/>
    <dgm:cxn modelId="{2CBE350D-39E1-4286-A291-7DD31EBE0A41}" type="presOf" srcId="{024C728C-D86C-4FAE-B2C5-9613E8B25AD9}" destId="{09DFC307-E41B-4B40-AC8C-BB2FA8D1C602}" srcOrd="0" destOrd="0" presId="urn:microsoft.com/office/officeart/2005/8/layout/hierarchy1"/>
    <dgm:cxn modelId="{F5AEF51B-74C6-4F78-80BF-D9F0AA5C8C7C}" srcId="{6ECCEED5-7B50-4E61-94DE-2350D19ECA58}" destId="{CB2134E7-39E9-4CA0-8CA8-1FDA1D4A0D0E}" srcOrd="0" destOrd="0" parTransId="{D97F4E20-EF69-441F-A7E8-C0DDC0EA62DD}" sibTransId="{1C3AE6E0-A773-4DDC-B7F0-C5590093355D}"/>
    <dgm:cxn modelId="{91476220-9FA7-4947-98C5-E72BA4138C8E}" type="presOf" srcId="{BE449DE1-4C48-4C63-A19B-28EFB802C49E}" destId="{C2793381-2B0B-478F-AA06-68700FDB2E52}" srcOrd="0" destOrd="0" presId="urn:microsoft.com/office/officeart/2005/8/layout/hierarchy1"/>
    <dgm:cxn modelId="{E0A038BC-B337-4B0F-95AA-66A0062FA7C2}" type="presOf" srcId="{CB2134E7-39E9-4CA0-8CA8-1FDA1D4A0D0E}" destId="{E051D787-6069-496E-9BC6-8E7D42A438E2}" srcOrd="0" destOrd="0" presId="urn:microsoft.com/office/officeart/2005/8/layout/hierarchy1"/>
    <dgm:cxn modelId="{26F82AAB-764F-456A-A02C-A215742EAB5C}" type="presOf" srcId="{544A36C0-9404-48ED-9CBA-146FA6D84090}" destId="{CBD7FE15-2A88-4BD9-8CD5-BAEF86444374}" srcOrd="0" destOrd="0" presId="urn:microsoft.com/office/officeart/2005/8/layout/hierarchy1"/>
    <dgm:cxn modelId="{F11E328B-BFE0-49F8-ACDF-894EB6896A32}" type="presOf" srcId="{A482AF65-68DB-4C33-A14E-7DF21E4ACD25}" destId="{7D2C6B1B-72C7-45E0-A926-EC510327C925}" srcOrd="0" destOrd="0" presId="urn:microsoft.com/office/officeart/2005/8/layout/hierarchy1"/>
    <dgm:cxn modelId="{44551999-7A16-4633-87CD-D290430210D5}" srcId="{A482AF65-68DB-4C33-A14E-7DF21E4ACD25}" destId="{544A36C0-9404-48ED-9CBA-146FA6D84090}" srcOrd="0" destOrd="0" parTransId="{B0E43739-221C-444C-A677-BC147F538FDD}" sibTransId="{0C105AD7-6EF6-48D2-B051-40DD057AA670}"/>
    <dgm:cxn modelId="{1504ADF9-83F9-4A64-802C-4C38411CDA7C}" type="presOf" srcId="{B0E43739-221C-444C-A677-BC147F538FDD}" destId="{1A672E08-47A9-4D8F-9088-513FF518409D}" srcOrd="0" destOrd="0" presId="urn:microsoft.com/office/officeart/2005/8/layout/hierarchy1"/>
    <dgm:cxn modelId="{01A732B8-151E-4661-8ED1-58B396EA9DBB}" type="presOf" srcId="{17523A55-0688-4D75-90B7-4727569ECB6B}" destId="{B9ABEBA8-2B7B-4048-A72B-578178579DD4}" srcOrd="0" destOrd="0" presId="urn:microsoft.com/office/officeart/2005/8/layout/hierarchy1"/>
    <dgm:cxn modelId="{AEB2C53D-32F5-482E-B7DC-451EF45F5475}" type="presOf" srcId="{40BF1A52-6251-49B7-97DD-149E53B14574}" destId="{044BA1B8-13A0-4ED6-ACF7-91A5E456A4F3}" srcOrd="0" destOrd="0" presId="urn:microsoft.com/office/officeart/2005/8/layout/hierarchy1"/>
    <dgm:cxn modelId="{B596951D-BE86-4E30-8ECA-7E74078E7223}" srcId="{17523A55-0688-4D75-90B7-4727569ECB6B}" destId="{68A8362E-F444-4386-9525-8792F2D023DF}" srcOrd="0" destOrd="0" parTransId="{5AB62946-F9FF-47EC-A5F9-A60249BD43F1}" sibTransId="{BF170E29-5EF6-46B7-9D87-5A0728A6F2E7}"/>
    <dgm:cxn modelId="{9AB520DA-333E-4B05-B1AA-8BE4F7E9681D}" srcId="{A482AF65-68DB-4C33-A14E-7DF21E4ACD25}" destId="{6ECCEED5-7B50-4E61-94DE-2350D19ECA58}" srcOrd="1" destOrd="0" parTransId="{40BF1A52-6251-49B7-97DD-149E53B14574}" sibTransId="{95CB9F85-E31F-4633-A160-AC0E96ABF79B}"/>
    <dgm:cxn modelId="{EFA9816F-C0B3-4A54-8791-C5AA4AE352CF}" type="presParOf" srcId="{C2793381-2B0B-478F-AA06-68700FDB2E52}" destId="{AC749341-53DC-41D5-B4D3-68BCE62ED5A0}" srcOrd="0" destOrd="0" presId="urn:microsoft.com/office/officeart/2005/8/layout/hierarchy1"/>
    <dgm:cxn modelId="{D86FCA96-A85F-431B-BF54-8F6661247EF3}" type="presParOf" srcId="{AC749341-53DC-41D5-B4D3-68BCE62ED5A0}" destId="{1843A3B7-B536-4A6E-B37C-6B1EDED4081A}" srcOrd="0" destOrd="0" presId="urn:microsoft.com/office/officeart/2005/8/layout/hierarchy1"/>
    <dgm:cxn modelId="{4DFEFE37-287C-4D73-A031-A00DAC2EBEB1}" type="presParOf" srcId="{1843A3B7-B536-4A6E-B37C-6B1EDED4081A}" destId="{04F26919-6525-47DA-AFAB-232B51DF1EE3}" srcOrd="0" destOrd="0" presId="urn:microsoft.com/office/officeart/2005/8/layout/hierarchy1"/>
    <dgm:cxn modelId="{6986EC78-7007-4B08-A758-56D7D5854844}" type="presParOf" srcId="{1843A3B7-B536-4A6E-B37C-6B1EDED4081A}" destId="{7D2C6B1B-72C7-45E0-A926-EC510327C925}" srcOrd="1" destOrd="0" presId="urn:microsoft.com/office/officeart/2005/8/layout/hierarchy1"/>
    <dgm:cxn modelId="{F9AFB578-94F4-4D55-BB4B-AFDE6924E9D6}" type="presParOf" srcId="{AC749341-53DC-41D5-B4D3-68BCE62ED5A0}" destId="{31C88843-456F-4EED-96D0-EEE2AD829C34}" srcOrd="1" destOrd="0" presId="urn:microsoft.com/office/officeart/2005/8/layout/hierarchy1"/>
    <dgm:cxn modelId="{15D07131-1CCD-4E26-8038-BB2A67477589}" type="presParOf" srcId="{31C88843-456F-4EED-96D0-EEE2AD829C34}" destId="{1A672E08-47A9-4D8F-9088-513FF518409D}" srcOrd="0" destOrd="0" presId="urn:microsoft.com/office/officeart/2005/8/layout/hierarchy1"/>
    <dgm:cxn modelId="{61D12C3A-739E-4AAC-B91D-BFE4EEC39651}" type="presParOf" srcId="{31C88843-456F-4EED-96D0-EEE2AD829C34}" destId="{9202B30C-A9CC-4789-895E-D3FD7A382DF2}" srcOrd="1" destOrd="0" presId="urn:microsoft.com/office/officeart/2005/8/layout/hierarchy1"/>
    <dgm:cxn modelId="{C727EE56-EDEA-406F-915E-07C62F7634D4}" type="presParOf" srcId="{9202B30C-A9CC-4789-895E-D3FD7A382DF2}" destId="{915A5AD4-7E62-4C12-AA4B-05CF01F808E2}" srcOrd="0" destOrd="0" presId="urn:microsoft.com/office/officeart/2005/8/layout/hierarchy1"/>
    <dgm:cxn modelId="{62462E69-0214-4F29-860B-DB1787F22D93}" type="presParOf" srcId="{915A5AD4-7E62-4C12-AA4B-05CF01F808E2}" destId="{C7D00523-E362-4A84-9DBD-F9D52AC755AB}" srcOrd="0" destOrd="0" presId="urn:microsoft.com/office/officeart/2005/8/layout/hierarchy1"/>
    <dgm:cxn modelId="{E0B866E8-D785-416C-BB8B-281487995846}" type="presParOf" srcId="{915A5AD4-7E62-4C12-AA4B-05CF01F808E2}" destId="{CBD7FE15-2A88-4BD9-8CD5-BAEF86444374}" srcOrd="1" destOrd="0" presId="urn:microsoft.com/office/officeart/2005/8/layout/hierarchy1"/>
    <dgm:cxn modelId="{0E5A95E1-253D-4E38-96FE-5546387C30E4}" type="presParOf" srcId="{9202B30C-A9CC-4789-895E-D3FD7A382DF2}" destId="{7CF4DE9D-CACA-4A3C-AA93-DCF5908BEEC4}" srcOrd="1" destOrd="0" presId="urn:microsoft.com/office/officeart/2005/8/layout/hierarchy1"/>
    <dgm:cxn modelId="{E884BE76-7EB8-42CE-8963-D9908FB99687}" type="presParOf" srcId="{7CF4DE9D-CACA-4A3C-AA93-DCF5908BEEC4}" destId="{3FD71B32-83F2-4BE0-85B6-47E83200016F}" srcOrd="0" destOrd="0" presId="urn:microsoft.com/office/officeart/2005/8/layout/hierarchy1"/>
    <dgm:cxn modelId="{9703542C-ECFA-4F5F-91CA-35ACDB0DE920}" type="presParOf" srcId="{7CF4DE9D-CACA-4A3C-AA93-DCF5908BEEC4}" destId="{EB46232E-C2E2-46D9-BFCE-1B233E8D07D0}" srcOrd="1" destOrd="0" presId="urn:microsoft.com/office/officeart/2005/8/layout/hierarchy1"/>
    <dgm:cxn modelId="{460BB1AD-CA5A-413F-956D-CC7C4E28B7B6}" type="presParOf" srcId="{EB46232E-C2E2-46D9-BFCE-1B233E8D07D0}" destId="{14E87D3F-DF43-4FC8-A73C-7447EA8AA129}" srcOrd="0" destOrd="0" presId="urn:microsoft.com/office/officeart/2005/8/layout/hierarchy1"/>
    <dgm:cxn modelId="{5536DF3A-F4B1-44FD-8A4E-D81C46DDA6C9}" type="presParOf" srcId="{14E87D3F-DF43-4FC8-A73C-7447EA8AA129}" destId="{4ECB40DD-215F-4CC8-9BCD-1A6BA3ACBC44}" srcOrd="0" destOrd="0" presId="urn:microsoft.com/office/officeart/2005/8/layout/hierarchy1"/>
    <dgm:cxn modelId="{26D61BE8-79A0-46A1-A992-02D26FC505FF}" type="presParOf" srcId="{14E87D3F-DF43-4FC8-A73C-7447EA8AA129}" destId="{09DFC307-E41B-4B40-AC8C-BB2FA8D1C602}" srcOrd="1" destOrd="0" presId="urn:microsoft.com/office/officeart/2005/8/layout/hierarchy1"/>
    <dgm:cxn modelId="{0F0EF565-4FD2-42AF-A871-8D84383DE41E}" type="presParOf" srcId="{EB46232E-C2E2-46D9-BFCE-1B233E8D07D0}" destId="{865A17E1-5153-4A45-846C-33C29F7802C7}" srcOrd="1" destOrd="0" presId="urn:microsoft.com/office/officeart/2005/8/layout/hierarchy1"/>
    <dgm:cxn modelId="{1D59F3DE-5164-45F1-8097-5B237937A9F7}" type="presParOf" srcId="{31C88843-456F-4EED-96D0-EEE2AD829C34}" destId="{044BA1B8-13A0-4ED6-ACF7-91A5E456A4F3}" srcOrd="2" destOrd="0" presId="urn:microsoft.com/office/officeart/2005/8/layout/hierarchy1"/>
    <dgm:cxn modelId="{2400D369-23C2-470C-A220-D4821C4A9CF5}" type="presParOf" srcId="{31C88843-456F-4EED-96D0-EEE2AD829C34}" destId="{E5EFFCAC-9779-41D6-AC8C-45FE32A742D2}" srcOrd="3" destOrd="0" presId="urn:microsoft.com/office/officeart/2005/8/layout/hierarchy1"/>
    <dgm:cxn modelId="{D9F864FC-5487-4A94-9DF7-BB90F3B1F358}" type="presParOf" srcId="{E5EFFCAC-9779-41D6-AC8C-45FE32A742D2}" destId="{71133BBD-882C-4162-B421-617AFA033458}" srcOrd="0" destOrd="0" presId="urn:microsoft.com/office/officeart/2005/8/layout/hierarchy1"/>
    <dgm:cxn modelId="{17C44CDC-AD1B-46EC-862A-2590A983DC5B}" type="presParOf" srcId="{71133BBD-882C-4162-B421-617AFA033458}" destId="{5FB12E69-5BEE-44AC-81DC-DAFFB6E39A11}" srcOrd="0" destOrd="0" presId="urn:microsoft.com/office/officeart/2005/8/layout/hierarchy1"/>
    <dgm:cxn modelId="{51E0FD61-7E32-44AB-A901-83DB0E62416F}" type="presParOf" srcId="{71133BBD-882C-4162-B421-617AFA033458}" destId="{6A04CB7E-2297-4077-9C75-A2D03B981ED2}" srcOrd="1" destOrd="0" presId="urn:microsoft.com/office/officeart/2005/8/layout/hierarchy1"/>
    <dgm:cxn modelId="{F074C90F-C8A0-4DCE-AB0F-87518D9BE7C6}" type="presParOf" srcId="{E5EFFCAC-9779-41D6-AC8C-45FE32A742D2}" destId="{E110D860-BC3D-4518-83AE-88B25D45DB35}" srcOrd="1" destOrd="0" presId="urn:microsoft.com/office/officeart/2005/8/layout/hierarchy1"/>
    <dgm:cxn modelId="{760E30AB-FEDD-479D-B814-1A5DEE57C941}" type="presParOf" srcId="{E110D860-BC3D-4518-83AE-88B25D45DB35}" destId="{044A4221-E34C-45A6-BBF5-AD1E14F1A8D4}" srcOrd="0" destOrd="0" presId="urn:microsoft.com/office/officeart/2005/8/layout/hierarchy1"/>
    <dgm:cxn modelId="{E37A4EBC-27E2-4F1C-9BBA-94F642179C0B}" type="presParOf" srcId="{E110D860-BC3D-4518-83AE-88B25D45DB35}" destId="{F0E73ACC-A6FB-4341-A035-0B8226B7D979}" srcOrd="1" destOrd="0" presId="urn:microsoft.com/office/officeart/2005/8/layout/hierarchy1"/>
    <dgm:cxn modelId="{7F915BC5-2DE4-4B09-A846-AF5E57F15BB1}" type="presParOf" srcId="{F0E73ACC-A6FB-4341-A035-0B8226B7D979}" destId="{2BC222ED-CDE4-4A71-AB73-EC9BD6B119DD}" srcOrd="0" destOrd="0" presId="urn:microsoft.com/office/officeart/2005/8/layout/hierarchy1"/>
    <dgm:cxn modelId="{72729EC1-803C-4006-9280-933404092338}" type="presParOf" srcId="{2BC222ED-CDE4-4A71-AB73-EC9BD6B119DD}" destId="{F6B71E58-D29E-456D-8332-04AC0DCE732E}" srcOrd="0" destOrd="0" presId="urn:microsoft.com/office/officeart/2005/8/layout/hierarchy1"/>
    <dgm:cxn modelId="{45547ADB-7B87-4AB2-86C0-631307EC6C07}" type="presParOf" srcId="{2BC222ED-CDE4-4A71-AB73-EC9BD6B119DD}" destId="{E051D787-6069-496E-9BC6-8E7D42A438E2}" srcOrd="1" destOrd="0" presId="urn:microsoft.com/office/officeart/2005/8/layout/hierarchy1"/>
    <dgm:cxn modelId="{86D12ABA-6C0F-4A7B-89DD-5D5F9904585F}" type="presParOf" srcId="{F0E73ACC-A6FB-4341-A035-0B8226B7D979}" destId="{B70467DB-6346-4C3F-9E1B-5FF893470DD4}" srcOrd="1" destOrd="0" presId="urn:microsoft.com/office/officeart/2005/8/layout/hierarchy1"/>
    <dgm:cxn modelId="{B3535EC8-3B47-43EC-A3A1-123CB71C514E}" type="presParOf" srcId="{31C88843-456F-4EED-96D0-EEE2AD829C34}" destId="{35B1172D-6707-4067-8A9C-7A8AE44E4D0A}" srcOrd="4" destOrd="0" presId="urn:microsoft.com/office/officeart/2005/8/layout/hierarchy1"/>
    <dgm:cxn modelId="{FD96EAD8-E3D8-47FF-97BE-718C814F4B13}" type="presParOf" srcId="{31C88843-456F-4EED-96D0-EEE2AD829C34}" destId="{AB92A8D5-D5E3-4ADC-A0B5-1125CBD07A62}" srcOrd="5" destOrd="0" presId="urn:microsoft.com/office/officeart/2005/8/layout/hierarchy1"/>
    <dgm:cxn modelId="{3E05EBB1-0522-4139-98B9-41CEC501A84F}" type="presParOf" srcId="{AB92A8D5-D5E3-4ADC-A0B5-1125CBD07A62}" destId="{4B0BF027-F48A-4F91-B8CE-F30DBB133F40}" srcOrd="0" destOrd="0" presId="urn:microsoft.com/office/officeart/2005/8/layout/hierarchy1"/>
    <dgm:cxn modelId="{4F17FB94-0697-44E3-8B86-1740D4AD38B4}" type="presParOf" srcId="{4B0BF027-F48A-4F91-B8CE-F30DBB133F40}" destId="{356DBD8C-7124-4E5A-9E70-06C5B78867AF}" srcOrd="0" destOrd="0" presId="urn:microsoft.com/office/officeart/2005/8/layout/hierarchy1"/>
    <dgm:cxn modelId="{BABDB757-FC1B-4530-8FD6-38BF427499A7}" type="presParOf" srcId="{4B0BF027-F48A-4F91-B8CE-F30DBB133F40}" destId="{B9ABEBA8-2B7B-4048-A72B-578178579DD4}" srcOrd="1" destOrd="0" presId="urn:microsoft.com/office/officeart/2005/8/layout/hierarchy1"/>
    <dgm:cxn modelId="{F3869D29-34FA-4106-95D1-28F3FB1E4BE3}" type="presParOf" srcId="{AB92A8D5-D5E3-4ADC-A0B5-1125CBD07A62}" destId="{113B0252-0DEA-4423-BCE8-82C2F369CA30}" srcOrd="1" destOrd="0" presId="urn:microsoft.com/office/officeart/2005/8/layout/hierarchy1"/>
    <dgm:cxn modelId="{811C04F6-DA19-4355-B177-C84C66DBB3E3}" type="presParOf" srcId="{113B0252-0DEA-4423-BCE8-82C2F369CA30}" destId="{AB5107F9-7264-4207-9C4D-E4D5D7811F3C}" srcOrd="0" destOrd="0" presId="urn:microsoft.com/office/officeart/2005/8/layout/hierarchy1"/>
    <dgm:cxn modelId="{32E4C1F5-8025-4636-BD7C-3871259E8A33}" type="presParOf" srcId="{113B0252-0DEA-4423-BCE8-82C2F369CA30}" destId="{14517772-786F-4C0F-875A-9FFC12C639B8}" srcOrd="1" destOrd="0" presId="urn:microsoft.com/office/officeart/2005/8/layout/hierarchy1"/>
    <dgm:cxn modelId="{0FD79BEB-F69E-4831-B555-D3C8EBD34250}" type="presParOf" srcId="{14517772-786F-4C0F-875A-9FFC12C639B8}" destId="{7AE56ED4-28A3-4115-837B-952083903D13}" srcOrd="0" destOrd="0" presId="urn:microsoft.com/office/officeart/2005/8/layout/hierarchy1"/>
    <dgm:cxn modelId="{751C5B9C-B2F3-418F-8D8A-07C00AA88AF5}" type="presParOf" srcId="{7AE56ED4-28A3-4115-837B-952083903D13}" destId="{D411F6A4-F828-46B7-B5AF-BB6FA6F99678}" srcOrd="0" destOrd="0" presId="urn:microsoft.com/office/officeart/2005/8/layout/hierarchy1"/>
    <dgm:cxn modelId="{A5AC140F-E1E1-4C86-8CF9-3A364A4F45EC}" type="presParOf" srcId="{7AE56ED4-28A3-4115-837B-952083903D13}" destId="{5D9EA62A-9CB8-4D92-B371-092303423606}" srcOrd="1" destOrd="0" presId="urn:microsoft.com/office/officeart/2005/8/layout/hierarchy1"/>
    <dgm:cxn modelId="{CB8F6872-78FD-4ACB-A8D6-8E54896E9258}" type="presParOf" srcId="{14517772-786F-4C0F-875A-9FFC12C639B8}" destId="{9E0CEA0E-BD95-498D-8FF1-5A9CC7D919D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57A4CE-EAB6-4A9B-8A15-A9F6A4DA0D4D}"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en-US"/>
        </a:p>
      </dgm:t>
    </dgm:pt>
    <dgm:pt modelId="{BD3044F3-536C-4661-9858-809D25ED794F}">
      <dgm:prSet phldrT="[Text]"/>
      <dgm:spPr/>
      <dgm:t>
        <a:bodyPr/>
        <a:lstStyle/>
        <a:p>
          <a:r>
            <a:rPr lang="fa-IR" b="1" dirty="0" smtClean="0">
              <a:cs typeface="B Nazanin" panose="00000400000000000000" pitchFamily="2" charset="-78"/>
            </a:rPr>
            <a:t>تغییرات دینامیکی دریا</a:t>
          </a:r>
          <a:endParaRPr lang="en-US" b="1" dirty="0">
            <a:cs typeface="B Nazanin" panose="00000400000000000000" pitchFamily="2" charset="-78"/>
          </a:endParaRPr>
        </a:p>
      </dgm:t>
    </dgm:pt>
    <dgm:pt modelId="{0B91E1A0-8981-4C8F-8039-E1DEED18DDDB}" type="parTrans" cxnId="{6EE75852-8681-4ABA-AFAC-118028888A9D}">
      <dgm:prSet/>
      <dgm:spPr/>
      <dgm:t>
        <a:bodyPr/>
        <a:lstStyle/>
        <a:p>
          <a:endParaRPr lang="en-US"/>
        </a:p>
      </dgm:t>
    </dgm:pt>
    <dgm:pt modelId="{EC916F17-0DD2-4907-9919-B1F6AFDD977C}" type="sibTrans" cxnId="{6EE75852-8681-4ABA-AFAC-118028888A9D}">
      <dgm:prSet/>
      <dgm:spPr/>
      <dgm:t>
        <a:bodyPr/>
        <a:lstStyle/>
        <a:p>
          <a:endParaRPr lang="en-US"/>
        </a:p>
      </dgm:t>
    </dgm:pt>
    <dgm:pt modelId="{CEFB96BE-073E-4B37-B781-67FE5BD3122E}">
      <dgm:prSet phldrT="[Text]"/>
      <dgm:spPr/>
      <dgm:t>
        <a:bodyPr/>
        <a:lstStyle/>
        <a:p>
          <a:pPr rtl="1"/>
          <a:r>
            <a:rPr lang="fa-IR" dirty="0" smtClean="0">
              <a:cs typeface="B Nazanin" panose="00000400000000000000" pitchFamily="2" charset="-78"/>
            </a:rPr>
            <a:t>آنومالی سطح دریا (</a:t>
          </a:r>
          <a:r>
            <a:rPr lang="en-US" dirty="0" smtClean="0">
              <a:latin typeface="Times New Roman" panose="02020603050405020304" pitchFamily="18" charset="0"/>
              <a:cs typeface="Times New Roman" panose="02020603050405020304" pitchFamily="18" charset="0"/>
            </a:rPr>
            <a:t>Sea Level Anomaly</a:t>
          </a:r>
          <a:r>
            <a:rPr lang="fa-IR" dirty="0" smtClean="0">
              <a:cs typeface="B Nazanin" panose="00000400000000000000" pitchFamily="2" charset="-78"/>
            </a:rPr>
            <a:t>)</a:t>
          </a:r>
          <a:endParaRPr lang="en-US" dirty="0">
            <a:cs typeface="B Nazanin" panose="00000400000000000000" pitchFamily="2" charset="-78"/>
          </a:endParaRPr>
        </a:p>
      </dgm:t>
    </dgm:pt>
    <dgm:pt modelId="{97C353DA-E619-45DC-9FE7-45E0F17ED66D}" type="parTrans" cxnId="{97595859-0480-4DDB-961D-5D5B7275ED05}">
      <dgm:prSet/>
      <dgm:spPr/>
      <dgm:t>
        <a:bodyPr/>
        <a:lstStyle/>
        <a:p>
          <a:endParaRPr lang="en-US"/>
        </a:p>
      </dgm:t>
    </dgm:pt>
    <dgm:pt modelId="{FBE9A279-844C-4E30-836D-9E69A7384B51}" type="sibTrans" cxnId="{97595859-0480-4DDB-961D-5D5B7275ED05}">
      <dgm:prSet/>
      <dgm:spPr/>
      <dgm:t>
        <a:bodyPr/>
        <a:lstStyle/>
        <a:p>
          <a:endParaRPr lang="en-US"/>
        </a:p>
      </dgm:t>
    </dgm:pt>
    <dgm:pt modelId="{740E5D0F-C37F-4EC2-A128-60A32540667C}">
      <dgm:prSet phldrT="[Text]"/>
      <dgm:spPr/>
      <dgm:t>
        <a:bodyPr/>
        <a:lstStyle/>
        <a:p>
          <a:pPr rtl="1"/>
          <a:r>
            <a:rPr lang="fa-IR" dirty="0" smtClean="0">
              <a:cs typeface="B Nazanin" panose="00000400000000000000" pitchFamily="2" charset="-78"/>
            </a:rPr>
            <a:t>توپوگرافی دینامیکی (</a:t>
          </a:r>
          <a:r>
            <a:rPr lang="en-US" dirty="0" smtClean="0">
              <a:latin typeface="Times New Roman" panose="02020603050405020304" pitchFamily="18" charset="0"/>
              <a:cs typeface="Times New Roman" panose="02020603050405020304" pitchFamily="18" charset="0"/>
            </a:rPr>
            <a:t>Dynamic Topography</a:t>
          </a:r>
          <a:r>
            <a:rPr lang="fa-IR" dirty="0" smtClean="0">
              <a:cs typeface="B Nazanin" panose="00000400000000000000" pitchFamily="2" charset="-78"/>
            </a:rPr>
            <a:t>)</a:t>
          </a:r>
          <a:endParaRPr lang="en-US" dirty="0">
            <a:cs typeface="B Nazanin" panose="00000400000000000000" pitchFamily="2" charset="-78"/>
          </a:endParaRPr>
        </a:p>
      </dgm:t>
    </dgm:pt>
    <dgm:pt modelId="{8E9378CC-55FC-4562-9BC9-BBECB769438C}" type="parTrans" cxnId="{23FF8C05-EA28-46D7-B3C3-E053BA5B3F4A}">
      <dgm:prSet/>
      <dgm:spPr/>
      <dgm:t>
        <a:bodyPr/>
        <a:lstStyle/>
        <a:p>
          <a:endParaRPr lang="en-US"/>
        </a:p>
      </dgm:t>
    </dgm:pt>
    <dgm:pt modelId="{CA9FB3C5-0AE5-4538-9220-C99DC4511720}" type="sibTrans" cxnId="{23FF8C05-EA28-46D7-B3C3-E053BA5B3F4A}">
      <dgm:prSet/>
      <dgm:spPr/>
      <dgm:t>
        <a:bodyPr/>
        <a:lstStyle/>
        <a:p>
          <a:endParaRPr lang="en-US"/>
        </a:p>
      </dgm:t>
    </dgm:pt>
    <dgm:pt modelId="{BA1F8CF7-4FCB-4F35-94F3-B87669F86838}" type="pres">
      <dgm:prSet presAssocID="{0B57A4CE-EAB6-4A9B-8A15-A9F6A4DA0D4D}" presName="hierChild1" presStyleCnt="0">
        <dgm:presLayoutVars>
          <dgm:orgChart val="1"/>
          <dgm:chPref val="1"/>
          <dgm:dir/>
          <dgm:animOne val="branch"/>
          <dgm:animLvl val="lvl"/>
          <dgm:resizeHandles/>
        </dgm:presLayoutVars>
      </dgm:prSet>
      <dgm:spPr/>
      <dgm:t>
        <a:bodyPr/>
        <a:lstStyle/>
        <a:p>
          <a:endParaRPr lang="en-US"/>
        </a:p>
      </dgm:t>
    </dgm:pt>
    <dgm:pt modelId="{327592AA-5942-4E63-AB57-FE0E5C6A006D}" type="pres">
      <dgm:prSet presAssocID="{BD3044F3-536C-4661-9858-809D25ED794F}" presName="hierRoot1" presStyleCnt="0">
        <dgm:presLayoutVars>
          <dgm:hierBranch val="init"/>
        </dgm:presLayoutVars>
      </dgm:prSet>
      <dgm:spPr/>
    </dgm:pt>
    <dgm:pt modelId="{1ADC95FA-E4A6-4C8D-8494-94ED9F8D45A1}" type="pres">
      <dgm:prSet presAssocID="{BD3044F3-536C-4661-9858-809D25ED794F}" presName="rootComposite1" presStyleCnt="0"/>
      <dgm:spPr/>
    </dgm:pt>
    <dgm:pt modelId="{F59FA83A-08C8-4EA0-9611-301EE3957CDE}" type="pres">
      <dgm:prSet presAssocID="{BD3044F3-536C-4661-9858-809D25ED794F}" presName="rootText1" presStyleLbl="node0" presStyleIdx="0" presStyleCnt="1">
        <dgm:presLayoutVars>
          <dgm:chPref val="3"/>
        </dgm:presLayoutVars>
      </dgm:prSet>
      <dgm:spPr/>
      <dgm:t>
        <a:bodyPr/>
        <a:lstStyle/>
        <a:p>
          <a:endParaRPr lang="en-US"/>
        </a:p>
      </dgm:t>
    </dgm:pt>
    <dgm:pt modelId="{51DAA49B-0C93-474F-9199-1BAC19914E13}" type="pres">
      <dgm:prSet presAssocID="{BD3044F3-536C-4661-9858-809D25ED794F}" presName="rootConnector1" presStyleLbl="node1" presStyleIdx="0" presStyleCnt="0"/>
      <dgm:spPr/>
      <dgm:t>
        <a:bodyPr/>
        <a:lstStyle/>
        <a:p>
          <a:endParaRPr lang="en-US"/>
        </a:p>
      </dgm:t>
    </dgm:pt>
    <dgm:pt modelId="{14E28C30-2C25-48D5-A7D3-82307C901322}" type="pres">
      <dgm:prSet presAssocID="{BD3044F3-536C-4661-9858-809D25ED794F}" presName="hierChild2" presStyleCnt="0"/>
      <dgm:spPr/>
    </dgm:pt>
    <dgm:pt modelId="{3DAF7FF3-B369-4720-8289-3BC6EF07E8C3}" type="pres">
      <dgm:prSet presAssocID="{97C353DA-E619-45DC-9FE7-45E0F17ED66D}" presName="Name37" presStyleLbl="parChTrans1D2" presStyleIdx="0" presStyleCnt="2"/>
      <dgm:spPr/>
      <dgm:t>
        <a:bodyPr/>
        <a:lstStyle/>
        <a:p>
          <a:endParaRPr lang="en-US"/>
        </a:p>
      </dgm:t>
    </dgm:pt>
    <dgm:pt modelId="{1EA13208-D192-474F-BC9B-25404228FADD}" type="pres">
      <dgm:prSet presAssocID="{CEFB96BE-073E-4B37-B781-67FE5BD3122E}" presName="hierRoot2" presStyleCnt="0">
        <dgm:presLayoutVars>
          <dgm:hierBranch val="init"/>
        </dgm:presLayoutVars>
      </dgm:prSet>
      <dgm:spPr/>
    </dgm:pt>
    <dgm:pt modelId="{4E5899E8-E9E7-41E4-8139-55D429648E10}" type="pres">
      <dgm:prSet presAssocID="{CEFB96BE-073E-4B37-B781-67FE5BD3122E}" presName="rootComposite" presStyleCnt="0"/>
      <dgm:spPr/>
    </dgm:pt>
    <dgm:pt modelId="{8BCA0D19-CDB0-47A9-BF6E-01592EB512E3}" type="pres">
      <dgm:prSet presAssocID="{CEFB96BE-073E-4B37-B781-67FE5BD3122E}" presName="rootText" presStyleLbl="node2" presStyleIdx="0" presStyleCnt="2">
        <dgm:presLayoutVars>
          <dgm:chPref val="3"/>
        </dgm:presLayoutVars>
      </dgm:prSet>
      <dgm:spPr/>
      <dgm:t>
        <a:bodyPr/>
        <a:lstStyle/>
        <a:p>
          <a:endParaRPr lang="en-US"/>
        </a:p>
      </dgm:t>
    </dgm:pt>
    <dgm:pt modelId="{A4A05549-907C-4A1E-94CB-AA035B7221A7}" type="pres">
      <dgm:prSet presAssocID="{CEFB96BE-073E-4B37-B781-67FE5BD3122E}" presName="rootConnector" presStyleLbl="node2" presStyleIdx="0" presStyleCnt="2"/>
      <dgm:spPr/>
      <dgm:t>
        <a:bodyPr/>
        <a:lstStyle/>
        <a:p>
          <a:endParaRPr lang="en-US"/>
        </a:p>
      </dgm:t>
    </dgm:pt>
    <dgm:pt modelId="{EB08D46B-E795-4D6C-B4C9-F626B58B2BE6}" type="pres">
      <dgm:prSet presAssocID="{CEFB96BE-073E-4B37-B781-67FE5BD3122E}" presName="hierChild4" presStyleCnt="0"/>
      <dgm:spPr/>
    </dgm:pt>
    <dgm:pt modelId="{74F14168-676A-4688-A55F-90C2B8A1AAE3}" type="pres">
      <dgm:prSet presAssocID="{CEFB96BE-073E-4B37-B781-67FE5BD3122E}" presName="hierChild5" presStyleCnt="0"/>
      <dgm:spPr/>
    </dgm:pt>
    <dgm:pt modelId="{CA882606-69CD-4BF3-B189-18EB8FAE0308}" type="pres">
      <dgm:prSet presAssocID="{8E9378CC-55FC-4562-9BC9-BBECB769438C}" presName="Name37" presStyleLbl="parChTrans1D2" presStyleIdx="1" presStyleCnt="2"/>
      <dgm:spPr/>
      <dgm:t>
        <a:bodyPr/>
        <a:lstStyle/>
        <a:p>
          <a:endParaRPr lang="en-US"/>
        </a:p>
      </dgm:t>
    </dgm:pt>
    <dgm:pt modelId="{51BF2E6A-529D-4F3C-92F0-F011E01DED84}" type="pres">
      <dgm:prSet presAssocID="{740E5D0F-C37F-4EC2-A128-60A32540667C}" presName="hierRoot2" presStyleCnt="0">
        <dgm:presLayoutVars>
          <dgm:hierBranch val="init"/>
        </dgm:presLayoutVars>
      </dgm:prSet>
      <dgm:spPr/>
    </dgm:pt>
    <dgm:pt modelId="{39868F3E-95F7-4B1D-BE11-CDA0ED433A22}" type="pres">
      <dgm:prSet presAssocID="{740E5D0F-C37F-4EC2-A128-60A32540667C}" presName="rootComposite" presStyleCnt="0"/>
      <dgm:spPr/>
    </dgm:pt>
    <dgm:pt modelId="{0E7DBBF8-0A0E-4761-BB01-83DA1BF2A36F}" type="pres">
      <dgm:prSet presAssocID="{740E5D0F-C37F-4EC2-A128-60A32540667C}" presName="rootText" presStyleLbl="node2" presStyleIdx="1" presStyleCnt="2">
        <dgm:presLayoutVars>
          <dgm:chPref val="3"/>
        </dgm:presLayoutVars>
      </dgm:prSet>
      <dgm:spPr/>
      <dgm:t>
        <a:bodyPr/>
        <a:lstStyle/>
        <a:p>
          <a:endParaRPr lang="en-US"/>
        </a:p>
      </dgm:t>
    </dgm:pt>
    <dgm:pt modelId="{AF164721-B9A2-4AFE-B0BD-7E4F581A72E1}" type="pres">
      <dgm:prSet presAssocID="{740E5D0F-C37F-4EC2-A128-60A32540667C}" presName="rootConnector" presStyleLbl="node2" presStyleIdx="1" presStyleCnt="2"/>
      <dgm:spPr/>
      <dgm:t>
        <a:bodyPr/>
        <a:lstStyle/>
        <a:p>
          <a:endParaRPr lang="en-US"/>
        </a:p>
      </dgm:t>
    </dgm:pt>
    <dgm:pt modelId="{2B0810CA-3BA9-418E-8574-7B1F1BD6FCB7}" type="pres">
      <dgm:prSet presAssocID="{740E5D0F-C37F-4EC2-A128-60A32540667C}" presName="hierChild4" presStyleCnt="0"/>
      <dgm:spPr/>
    </dgm:pt>
    <dgm:pt modelId="{15DFA3E7-1E55-46A3-AD6B-E0DE6E8F9753}" type="pres">
      <dgm:prSet presAssocID="{740E5D0F-C37F-4EC2-A128-60A32540667C}" presName="hierChild5" presStyleCnt="0"/>
      <dgm:spPr/>
    </dgm:pt>
    <dgm:pt modelId="{4B26B4A3-9487-47D8-819A-ACD22FE8B860}" type="pres">
      <dgm:prSet presAssocID="{BD3044F3-536C-4661-9858-809D25ED794F}" presName="hierChild3" presStyleCnt="0"/>
      <dgm:spPr/>
    </dgm:pt>
  </dgm:ptLst>
  <dgm:cxnLst>
    <dgm:cxn modelId="{AE8D6570-992F-4F6B-AC85-8FDA06CCB2BB}" type="presOf" srcId="{740E5D0F-C37F-4EC2-A128-60A32540667C}" destId="{AF164721-B9A2-4AFE-B0BD-7E4F581A72E1}" srcOrd="1" destOrd="0" presId="urn:microsoft.com/office/officeart/2005/8/layout/orgChart1"/>
    <dgm:cxn modelId="{E539F3AC-C7A0-4E3E-ACB4-82E1E848CA7C}" type="presOf" srcId="{8E9378CC-55FC-4562-9BC9-BBECB769438C}" destId="{CA882606-69CD-4BF3-B189-18EB8FAE0308}" srcOrd="0" destOrd="0" presId="urn:microsoft.com/office/officeart/2005/8/layout/orgChart1"/>
    <dgm:cxn modelId="{29D74192-70CD-4339-87B4-A378EB334C25}" type="presOf" srcId="{BD3044F3-536C-4661-9858-809D25ED794F}" destId="{51DAA49B-0C93-474F-9199-1BAC19914E13}" srcOrd="1" destOrd="0" presId="urn:microsoft.com/office/officeart/2005/8/layout/orgChart1"/>
    <dgm:cxn modelId="{23FF8C05-EA28-46D7-B3C3-E053BA5B3F4A}" srcId="{BD3044F3-536C-4661-9858-809D25ED794F}" destId="{740E5D0F-C37F-4EC2-A128-60A32540667C}" srcOrd="1" destOrd="0" parTransId="{8E9378CC-55FC-4562-9BC9-BBECB769438C}" sibTransId="{CA9FB3C5-0AE5-4538-9220-C99DC4511720}"/>
    <dgm:cxn modelId="{6EE75852-8681-4ABA-AFAC-118028888A9D}" srcId="{0B57A4CE-EAB6-4A9B-8A15-A9F6A4DA0D4D}" destId="{BD3044F3-536C-4661-9858-809D25ED794F}" srcOrd="0" destOrd="0" parTransId="{0B91E1A0-8981-4C8F-8039-E1DEED18DDDB}" sibTransId="{EC916F17-0DD2-4907-9919-B1F6AFDD977C}"/>
    <dgm:cxn modelId="{A8B2B750-4006-4114-8D19-5484A4564671}" type="presOf" srcId="{CEFB96BE-073E-4B37-B781-67FE5BD3122E}" destId="{A4A05549-907C-4A1E-94CB-AA035B7221A7}" srcOrd="1" destOrd="0" presId="urn:microsoft.com/office/officeart/2005/8/layout/orgChart1"/>
    <dgm:cxn modelId="{D5373F06-003B-466D-9A60-00379CEC9F31}" type="presOf" srcId="{97C353DA-E619-45DC-9FE7-45E0F17ED66D}" destId="{3DAF7FF3-B369-4720-8289-3BC6EF07E8C3}" srcOrd="0" destOrd="0" presId="urn:microsoft.com/office/officeart/2005/8/layout/orgChart1"/>
    <dgm:cxn modelId="{97595859-0480-4DDB-961D-5D5B7275ED05}" srcId="{BD3044F3-536C-4661-9858-809D25ED794F}" destId="{CEFB96BE-073E-4B37-B781-67FE5BD3122E}" srcOrd="0" destOrd="0" parTransId="{97C353DA-E619-45DC-9FE7-45E0F17ED66D}" sibTransId="{FBE9A279-844C-4E30-836D-9E69A7384B51}"/>
    <dgm:cxn modelId="{70C7FEE8-6627-41CF-9B40-87F0FE36E6D0}" type="presOf" srcId="{CEFB96BE-073E-4B37-B781-67FE5BD3122E}" destId="{8BCA0D19-CDB0-47A9-BF6E-01592EB512E3}" srcOrd="0" destOrd="0" presId="urn:microsoft.com/office/officeart/2005/8/layout/orgChart1"/>
    <dgm:cxn modelId="{8DC11CD8-5229-4C10-AEC4-8A01054A01E4}" type="presOf" srcId="{0B57A4CE-EAB6-4A9B-8A15-A9F6A4DA0D4D}" destId="{BA1F8CF7-4FCB-4F35-94F3-B87669F86838}" srcOrd="0" destOrd="0" presId="urn:microsoft.com/office/officeart/2005/8/layout/orgChart1"/>
    <dgm:cxn modelId="{AED65AEF-13F1-4E67-AD50-6CA6F705FDB4}" type="presOf" srcId="{BD3044F3-536C-4661-9858-809D25ED794F}" destId="{F59FA83A-08C8-4EA0-9611-301EE3957CDE}" srcOrd="0" destOrd="0" presId="urn:microsoft.com/office/officeart/2005/8/layout/orgChart1"/>
    <dgm:cxn modelId="{D3E03E4B-6DF5-4177-BBBB-CA02BA99EE42}" type="presOf" srcId="{740E5D0F-C37F-4EC2-A128-60A32540667C}" destId="{0E7DBBF8-0A0E-4761-BB01-83DA1BF2A36F}" srcOrd="0" destOrd="0" presId="urn:microsoft.com/office/officeart/2005/8/layout/orgChart1"/>
    <dgm:cxn modelId="{03A79A1F-30BE-495F-BB64-ABAFCFAC2440}" type="presParOf" srcId="{BA1F8CF7-4FCB-4F35-94F3-B87669F86838}" destId="{327592AA-5942-4E63-AB57-FE0E5C6A006D}" srcOrd="0" destOrd="0" presId="urn:microsoft.com/office/officeart/2005/8/layout/orgChart1"/>
    <dgm:cxn modelId="{FB91960E-8A1E-4945-AF3E-5DFB3FFF7570}" type="presParOf" srcId="{327592AA-5942-4E63-AB57-FE0E5C6A006D}" destId="{1ADC95FA-E4A6-4C8D-8494-94ED9F8D45A1}" srcOrd="0" destOrd="0" presId="urn:microsoft.com/office/officeart/2005/8/layout/orgChart1"/>
    <dgm:cxn modelId="{E5BE00EE-53A6-4977-9305-71AC524E29C9}" type="presParOf" srcId="{1ADC95FA-E4A6-4C8D-8494-94ED9F8D45A1}" destId="{F59FA83A-08C8-4EA0-9611-301EE3957CDE}" srcOrd="0" destOrd="0" presId="urn:microsoft.com/office/officeart/2005/8/layout/orgChart1"/>
    <dgm:cxn modelId="{AED40318-4074-41EA-B2CA-648537F12B68}" type="presParOf" srcId="{1ADC95FA-E4A6-4C8D-8494-94ED9F8D45A1}" destId="{51DAA49B-0C93-474F-9199-1BAC19914E13}" srcOrd="1" destOrd="0" presId="urn:microsoft.com/office/officeart/2005/8/layout/orgChart1"/>
    <dgm:cxn modelId="{3456BEEE-6C38-4132-93F9-E58512F52C81}" type="presParOf" srcId="{327592AA-5942-4E63-AB57-FE0E5C6A006D}" destId="{14E28C30-2C25-48D5-A7D3-82307C901322}" srcOrd="1" destOrd="0" presId="urn:microsoft.com/office/officeart/2005/8/layout/orgChart1"/>
    <dgm:cxn modelId="{7A217922-9B34-4B6F-9FB7-9A939FB35945}" type="presParOf" srcId="{14E28C30-2C25-48D5-A7D3-82307C901322}" destId="{3DAF7FF3-B369-4720-8289-3BC6EF07E8C3}" srcOrd="0" destOrd="0" presId="urn:microsoft.com/office/officeart/2005/8/layout/orgChart1"/>
    <dgm:cxn modelId="{9BB0EEC9-E36F-469F-87AB-1E5871FAC73A}" type="presParOf" srcId="{14E28C30-2C25-48D5-A7D3-82307C901322}" destId="{1EA13208-D192-474F-BC9B-25404228FADD}" srcOrd="1" destOrd="0" presId="urn:microsoft.com/office/officeart/2005/8/layout/orgChart1"/>
    <dgm:cxn modelId="{983FF0A4-18A4-4E34-8301-0BE6B1CB713E}" type="presParOf" srcId="{1EA13208-D192-474F-BC9B-25404228FADD}" destId="{4E5899E8-E9E7-41E4-8139-55D429648E10}" srcOrd="0" destOrd="0" presId="urn:microsoft.com/office/officeart/2005/8/layout/orgChart1"/>
    <dgm:cxn modelId="{1B4DD70C-F2BF-4ABB-B341-8B7CAF1B98B3}" type="presParOf" srcId="{4E5899E8-E9E7-41E4-8139-55D429648E10}" destId="{8BCA0D19-CDB0-47A9-BF6E-01592EB512E3}" srcOrd="0" destOrd="0" presId="urn:microsoft.com/office/officeart/2005/8/layout/orgChart1"/>
    <dgm:cxn modelId="{878C798B-CA16-4986-AEF5-B8EB3A670AF3}" type="presParOf" srcId="{4E5899E8-E9E7-41E4-8139-55D429648E10}" destId="{A4A05549-907C-4A1E-94CB-AA035B7221A7}" srcOrd="1" destOrd="0" presId="urn:microsoft.com/office/officeart/2005/8/layout/orgChart1"/>
    <dgm:cxn modelId="{EBC1E2C8-9480-4B1D-B10D-0ACFE6DF33BF}" type="presParOf" srcId="{1EA13208-D192-474F-BC9B-25404228FADD}" destId="{EB08D46B-E795-4D6C-B4C9-F626B58B2BE6}" srcOrd="1" destOrd="0" presId="urn:microsoft.com/office/officeart/2005/8/layout/orgChart1"/>
    <dgm:cxn modelId="{25D8958F-5F72-4579-9576-622745A023E3}" type="presParOf" srcId="{1EA13208-D192-474F-BC9B-25404228FADD}" destId="{74F14168-676A-4688-A55F-90C2B8A1AAE3}" srcOrd="2" destOrd="0" presId="urn:microsoft.com/office/officeart/2005/8/layout/orgChart1"/>
    <dgm:cxn modelId="{9CBF3B5F-D2BF-4649-AEB8-14CCDD011958}" type="presParOf" srcId="{14E28C30-2C25-48D5-A7D3-82307C901322}" destId="{CA882606-69CD-4BF3-B189-18EB8FAE0308}" srcOrd="2" destOrd="0" presId="urn:microsoft.com/office/officeart/2005/8/layout/orgChart1"/>
    <dgm:cxn modelId="{5ABAC04A-03B7-48F4-AC18-78EB02CC3ED6}" type="presParOf" srcId="{14E28C30-2C25-48D5-A7D3-82307C901322}" destId="{51BF2E6A-529D-4F3C-92F0-F011E01DED84}" srcOrd="3" destOrd="0" presId="urn:microsoft.com/office/officeart/2005/8/layout/orgChart1"/>
    <dgm:cxn modelId="{DF6CC10F-807A-4710-AE2D-BE8A3DB70942}" type="presParOf" srcId="{51BF2E6A-529D-4F3C-92F0-F011E01DED84}" destId="{39868F3E-95F7-4B1D-BE11-CDA0ED433A22}" srcOrd="0" destOrd="0" presId="urn:microsoft.com/office/officeart/2005/8/layout/orgChart1"/>
    <dgm:cxn modelId="{21AEF632-A899-471E-9453-714CA972E369}" type="presParOf" srcId="{39868F3E-95F7-4B1D-BE11-CDA0ED433A22}" destId="{0E7DBBF8-0A0E-4761-BB01-83DA1BF2A36F}" srcOrd="0" destOrd="0" presId="urn:microsoft.com/office/officeart/2005/8/layout/orgChart1"/>
    <dgm:cxn modelId="{EB0AD58C-6023-41A3-92F6-0D92F2BD2439}" type="presParOf" srcId="{39868F3E-95F7-4B1D-BE11-CDA0ED433A22}" destId="{AF164721-B9A2-4AFE-B0BD-7E4F581A72E1}" srcOrd="1" destOrd="0" presId="urn:microsoft.com/office/officeart/2005/8/layout/orgChart1"/>
    <dgm:cxn modelId="{DDBC57B3-5D87-43FC-9719-ABAAD7BD336F}" type="presParOf" srcId="{51BF2E6A-529D-4F3C-92F0-F011E01DED84}" destId="{2B0810CA-3BA9-418E-8574-7B1F1BD6FCB7}" srcOrd="1" destOrd="0" presId="urn:microsoft.com/office/officeart/2005/8/layout/orgChart1"/>
    <dgm:cxn modelId="{4E255C3B-A5BB-4DA4-9754-2CE3F605041B}" type="presParOf" srcId="{51BF2E6A-529D-4F3C-92F0-F011E01DED84}" destId="{15DFA3E7-1E55-46A3-AD6B-E0DE6E8F9753}" srcOrd="2" destOrd="0" presId="urn:microsoft.com/office/officeart/2005/8/layout/orgChart1"/>
    <dgm:cxn modelId="{0B38C2B3-5C67-4399-9B60-5847428573FF}" type="presParOf" srcId="{327592AA-5942-4E63-AB57-FE0E5C6A006D}" destId="{4B26B4A3-9487-47D8-819A-ACD22FE8B860}"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2419C9E-A450-4754-B18F-D258BE7B8103}"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en-US"/>
        </a:p>
      </dgm:t>
    </dgm:pt>
    <dgm:pt modelId="{4191F099-C2B1-4931-AA9C-6507E3AC2B31}">
      <dgm:prSet phldrT="[Text]"/>
      <dgm:spPr/>
      <dgm:t>
        <a:bodyPr/>
        <a:lstStyle/>
        <a:p>
          <a:r>
            <a:rPr lang="fa-IR" dirty="0" smtClean="0">
              <a:cs typeface="B Nazanin" panose="00000400000000000000" pitchFamily="2" charset="-78"/>
            </a:rPr>
            <a:t>جریانات دریایی</a:t>
          </a:r>
          <a:endParaRPr lang="en-US" dirty="0">
            <a:cs typeface="B Nazanin" panose="00000400000000000000" pitchFamily="2" charset="-78"/>
          </a:endParaRPr>
        </a:p>
      </dgm:t>
    </dgm:pt>
    <dgm:pt modelId="{FCDD1AA8-FD40-4A62-91E1-BF47F0E9D49B}" type="parTrans" cxnId="{CB07CE14-8688-4084-9192-FFA7AFC4EDD7}">
      <dgm:prSet/>
      <dgm:spPr/>
      <dgm:t>
        <a:bodyPr/>
        <a:lstStyle/>
        <a:p>
          <a:endParaRPr lang="en-US"/>
        </a:p>
      </dgm:t>
    </dgm:pt>
    <dgm:pt modelId="{80E9A79F-954A-4F54-93A1-12DD9D2B3E7C}" type="sibTrans" cxnId="{CB07CE14-8688-4084-9192-FFA7AFC4EDD7}">
      <dgm:prSet/>
      <dgm:spPr/>
      <dgm:t>
        <a:bodyPr/>
        <a:lstStyle/>
        <a:p>
          <a:endParaRPr lang="en-US"/>
        </a:p>
      </dgm:t>
    </dgm:pt>
    <dgm:pt modelId="{8E9F4E65-C731-4E92-979D-0488D347E858}">
      <dgm:prSet phldrT="[Text]"/>
      <dgm:spPr/>
      <dgm:t>
        <a:bodyPr/>
        <a:lstStyle/>
        <a:p>
          <a:r>
            <a:rPr lang="fa-IR" dirty="0" smtClean="0">
              <a:cs typeface="B Nazanin" panose="00000400000000000000" pitchFamily="2" charset="-78"/>
            </a:rPr>
            <a:t>جریان‌های جزرومدی</a:t>
          </a:r>
          <a:endParaRPr lang="en-US" dirty="0">
            <a:cs typeface="B Nazanin" panose="00000400000000000000" pitchFamily="2" charset="-78"/>
          </a:endParaRPr>
        </a:p>
      </dgm:t>
    </dgm:pt>
    <dgm:pt modelId="{4965211E-29D0-401E-87F4-AD57AC5FA849}" type="parTrans" cxnId="{F2788C04-4B18-47FE-8CBC-9E6124861336}">
      <dgm:prSet/>
      <dgm:spPr/>
      <dgm:t>
        <a:bodyPr/>
        <a:lstStyle/>
        <a:p>
          <a:endParaRPr lang="en-US"/>
        </a:p>
      </dgm:t>
    </dgm:pt>
    <dgm:pt modelId="{7878D4D7-8CC2-49DE-9E98-254F384E40F1}" type="sibTrans" cxnId="{F2788C04-4B18-47FE-8CBC-9E6124861336}">
      <dgm:prSet/>
      <dgm:spPr/>
      <dgm:t>
        <a:bodyPr/>
        <a:lstStyle/>
        <a:p>
          <a:endParaRPr lang="en-US"/>
        </a:p>
      </dgm:t>
    </dgm:pt>
    <dgm:pt modelId="{5F1330A8-3307-4AA6-85A3-6EBE1B68AC34}">
      <dgm:prSet phldrT="[Text]"/>
      <dgm:spPr/>
      <dgm:t>
        <a:bodyPr/>
        <a:lstStyle/>
        <a:p>
          <a:r>
            <a:rPr lang="fa-IR" dirty="0" smtClean="0">
              <a:cs typeface="B Nazanin" panose="00000400000000000000" pitchFamily="2" charset="-78"/>
            </a:rPr>
            <a:t>جریان‌های ژئواستروفیک</a:t>
          </a:r>
          <a:endParaRPr lang="en-US" dirty="0">
            <a:cs typeface="B Nazanin" panose="00000400000000000000" pitchFamily="2" charset="-78"/>
          </a:endParaRPr>
        </a:p>
      </dgm:t>
    </dgm:pt>
    <dgm:pt modelId="{4EF3CA66-F6F7-44D4-834B-C76F20E29CE8}" type="parTrans" cxnId="{0BAD5D6D-02AC-47DB-8A0A-F5CA69D19727}">
      <dgm:prSet/>
      <dgm:spPr/>
      <dgm:t>
        <a:bodyPr/>
        <a:lstStyle/>
        <a:p>
          <a:endParaRPr lang="en-US"/>
        </a:p>
      </dgm:t>
    </dgm:pt>
    <dgm:pt modelId="{87452DF9-E651-4499-AF23-04785BF2599A}" type="sibTrans" cxnId="{0BAD5D6D-02AC-47DB-8A0A-F5CA69D19727}">
      <dgm:prSet/>
      <dgm:spPr/>
      <dgm:t>
        <a:bodyPr/>
        <a:lstStyle/>
        <a:p>
          <a:endParaRPr lang="en-US"/>
        </a:p>
      </dgm:t>
    </dgm:pt>
    <dgm:pt modelId="{C3736A97-7AAE-45DF-817B-BF322E837B57}">
      <dgm:prSet phldrT="[Text]"/>
      <dgm:spPr/>
      <dgm:t>
        <a:bodyPr/>
        <a:lstStyle/>
        <a:p>
          <a:r>
            <a:rPr lang="fa-IR" dirty="0" smtClean="0">
              <a:cs typeface="B Nazanin" panose="00000400000000000000" pitchFamily="2" charset="-78"/>
            </a:rPr>
            <a:t>جریان‌های ناشی از </a:t>
          </a:r>
          <a:r>
            <a:rPr lang="fa-IR" dirty="0" smtClean="0">
              <a:cs typeface="B Nazanin" panose="00000400000000000000" pitchFamily="2" charset="-78"/>
            </a:rPr>
            <a:t>باد (اکمن)</a:t>
          </a:r>
          <a:endParaRPr lang="en-US" dirty="0">
            <a:cs typeface="B Nazanin" panose="00000400000000000000" pitchFamily="2" charset="-78"/>
          </a:endParaRPr>
        </a:p>
      </dgm:t>
    </dgm:pt>
    <dgm:pt modelId="{A4CA268B-9B77-42CE-A023-1E8ACCEC6590}" type="parTrans" cxnId="{F7A785B8-88EF-4A64-84C8-CE74D54E6D46}">
      <dgm:prSet/>
      <dgm:spPr/>
      <dgm:t>
        <a:bodyPr/>
        <a:lstStyle/>
        <a:p>
          <a:endParaRPr lang="en-US"/>
        </a:p>
      </dgm:t>
    </dgm:pt>
    <dgm:pt modelId="{176FDF05-0FFE-49E6-95BE-0415BFBE7AC0}" type="sibTrans" cxnId="{F7A785B8-88EF-4A64-84C8-CE74D54E6D46}">
      <dgm:prSet/>
      <dgm:spPr/>
      <dgm:t>
        <a:bodyPr/>
        <a:lstStyle/>
        <a:p>
          <a:endParaRPr lang="en-US"/>
        </a:p>
      </dgm:t>
    </dgm:pt>
    <dgm:pt modelId="{1FC103D1-85DC-486C-8DAA-92D2A4A72C65}">
      <dgm:prSet/>
      <dgm:spPr/>
      <dgm:t>
        <a:bodyPr/>
        <a:lstStyle/>
        <a:p>
          <a:r>
            <a:rPr lang="fa-IR" dirty="0" smtClean="0">
              <a:cs typeface="B Nazanin" panose="00000400000000000000" pitchFamily="2" charset="-78"/>
            </a:rPr>
            <a:t>جریان‌های ترموهالین</a:t>
          </a:r>
          <a:endParaRPr lang="en-US" dirty="0">
            <a:cs typeface="B Nazanin" panose="00000400000000000000" pitchFamily="2" charset="-78"/>
          </a:endParaRPr>
        </a:p>
      </dgm:t>
    </dgm:pt>
    <dgm:pt modelId="{A9F0F403-92BF-47CD-825E-E2D742E68E63}" type="parTrans" cxnId="{ADE3F7EA-5066-49C6-BD74-E02803649B53}">
      <dgm:prSet/>
      <dgm:spPr/>
      <dgm:t>
        <a:bodyPr/>
        <a:lstStyle/>
        <a:p>
          <a:endParaRPr lang="en-US"/>
        </a:p>
      </dgm:t>
    </dgm:pt>
    <dgm:pt modelId="{9962A6D6-DAA7-4C74-9756-9A5B9AE99298}" type="sibTrans" cxnId="{ADE3F7EA-5066-49C6-BD74-E02803649B53}">
      <dgm:prSet/>
      <dgm:spPr/>
      <dgm:t>
        <a:bodyPr/>
        <a:lstStyle/>
        <a:p>
          <a:endParaRPr lang="en-US"/>
        </a:p>
      </dgm:t>
    </dgm:pt>
    <dgm:pt modelId="{262E7EFD-53A2-4F15-A465-C48C0A589957}" type="pres">
      <dgm:prSet presAssocID="{52419C9E-A450-4754-B18F-D258BE7B8103}" presName="hierChild1" presStyleCnt="0">
        <dgm:presLayoutVars>
          <dgm:orgChart val="1"/>
          <dgm:chPref val="1"/>
          <dgm:dir/>
          <dgm:animOne val="branch"/>
          <dgm:animLvl val="lvl"/>
          <dgm:resizeHandles/>
        </dgm:presLayoutVars>
      </dgm:prSet>
      <dgm:spPr/>
      <dgm:t>
        <a:bodyPr/>
        <a:lstStyle/>
        <a:p>
          <a:endParaRPr lang="en-US"/>
        </a:p>
      </dgm:t>
    </dgm:pt>
    <dgm:pt modelId="{393E151F-79D4-4EF7-927E-23C36DF287BF}" type="pres">
      <dgm:prSet presAssocID="{4191F099-C2B1-4931-AA9C-6507E3AC2B31}" presName="hierRoot1" presStyleCnt="0">
        <dgm:presLayoutVars>
          <dgm:hierBranch val="init"/>
        </dgm:presLayoutVars>
      </dgm:prSet>
      <dgm:spPr/>
    </dgm:pt>
    <dgm:pt modelId="{93E9B9CE-D1AA-402C-A753-A4B3871A928C}" type="pres">
      <dgm:prSet presAssocID="{4191F099-C2B1-4931-AA9C-6507E3AC2B31}" presName="rootComposite1" presStyleCnt="0"/>
      <dgm:spPr/>
    </dgm:pt>
    <dgm:pt modelId="{102BC4A0-44CC-4F89-931E-7175A54362CC}" type="pres">
      <dgm:prSet presAssocID="{4191F099-C2B1-4931-AA9C-6507E3AC2B31}" presName="rootText1" presStyleLbl="node0" presStyleIdx="0" presStyleCnt="1">
        <dgm:presLayoutVars>
          <dgm:chPref val="3"/>
        </dgm:presLayoutVars>
      </dgm:prSet>
      <dgm:spPr/>
      <dgm:t>
        <a:bodyPr/>
        <a:lstStyle/>
        <a:p>
          <a:endParaRPr lang="en-US"/>
        </a:p>
      </dgm:t>
    </dgm:pt>
    <dgm:pt modelId="{8EBCA4B5-6851-4192-82BC-4B687CF83B10}" type="pres">
      <dgm:prSet presAssocID="{4191F099-C2B1-4931-AA9C-6507E3AC2B31}" presName="rootConnector1" presStyleLbl="node1" presStyleIdx="0" presStyleCnt="0"/>
      <dgm:spPr/>
      <dgm:t>
        <a:bodyPr/>
        <a:lstStyle/>
        <a:p>
          <a:endParaRPr lang="en-US"/>
        </a:p>
      </dgm:t>
    </dgm:pt>
    <dgm:pt modelId="{FB288773-F268-462D-A8DA-1347D25136E1}" type="pres">
      <dgm:prSet presAssocID="{4191F099-C2B1-4931-AA9C-6507E3AC2B31}" presName="hierChild2" presStyleCnt="0"/>
      <dgm:spPr/>
    </dgm:pt>
    <dgm:pt modelId="{63BFCFC1-4903-46FD-BDA6-9BCD481871B8}" type="pres">
      <dgm:prSet presAssocID="{4965211E-29D0-401E-87F4-AD57AC5FA849}" presName="Name37" presStyleLbl="parChTrans1D2" presStyleIdx="0" presStyleCnt="4"/>
      <dgm:spPr/>
      <dgm:t>
        <a:bodyPr/>
        <a:lstStyle/>
        <a:p>
          <a:endParaRPr lang="en-US"/>
        </a:p>
      </dgm:t>
    </dgm:pt>
    <dgm:pt modelId="{A07DBA18-FA6C-4D2F-994E-E8991B685000}" type="pres">
      <dgm:prSet presAssocID="{8E9F4E65-C731-4E92-979D-0488D347E858}" presName="hierRoot2" presStyleCnt="0">
        <dgm:presLayoutVars>
          <dgm:hierBranch val="init"/>
        </dgm:presLayoutVars>
      </dgm:prSet>
      <dgm:spPr/>
    </dgm:pt>
    <dgm:pt modelId="{E974A723-7743-4B27-8B52-18E3418B32E3}" type="pres">
      <dgm:prSet presAssocID="{8E9F4E65-C731-4E92-979D-0488D347E858}" presName="rootComposite" presStyleCnt="0"/>
      <dgm:spPr/>
    </dgm:pt>
    <dgm:pt modelId="{B26B6B21-65B1-45D7-B476-5E3BF3B1E753}" type="pres">
      <dgm:prSet presAssocID="{8E9F4E65-C731-4E92-979D-0488D347E858}" presName="rootText" presStyleLbl="node2" presStyleIdx="0" presStyleCnt="4">
        <dgm:presLayoutVars>
          <dgm:chPref val="3"/>
        </dgm:presLayoutVars>
      </dgm:prSet>
      <dgm:spPr/>
      <dgm:t>
        <a:bodyPr/>
        <a:lstStyle/>
        <a:p>
          <a:endParaRPr lang="en-US"/>
        </a:p>
      </dgm:t>
    </dgm:pt>
    <dgm:pt modelId="{E9596F35-C4A2-432E-B81F-865A24F981BF}" type="pres">
      <dgm:prSet presAssocID="{8E9F4E65-C731-4E92-979D-0488D347E858}" presName="rootConnector" presStyleLbl="node2" presStyleIdx="0" presStyleCnt="4"/>
      <dgm:spPr/>
      <dgm:t>
        <a:bodyPr/>
        <a:lstStyle/>
        <a:p>
          <a:endParaRPr lang="en-US"/>
        </a:p>
      </dgm:t>
    </dgm:pt>
    <dgm:pt modelId="{D91EE356-9E6C-455E-86CA-9C05567C9204}" type="pres">
      <dgm:prSet presAssocID="{8E9F4E65-C731-4E92-979D-0488D347E858}" presName="hierChild4" presStyleCnt="0"/>
      <dgm:spPr/>
    </dgm:pt>
    <dgm:pt modelId="{79500D79-4343-4729-A13C-1867718DE4BA}" type="pres">
      <dgm:prSet presAssocID="{8E9F4E65-C731-4E92-979D-0488D347E858}" presName="hierChild5" presStyleCnt="0"/>
      <dgm:spPr/>
    </dgm:pt>
    <dgm:pt modelId="{7EEA9093-5391-42C5-9E5F-CA9294197C91}" type="pres">
      <dgm:prSet presAssocID="{A9F0F403-92BF-47CD-825E-E2D742E68E63}" presName="Name37" presStyleLbl="parChTrans1D2" presStyleIdx="1" presStyleCnt="4"/>
      <dgm:spPr/>
      <dgm:t>
        <a:bodyPr/>
        <a:lstStyle/>
        <a:p>
          <a:endParaRPr lang="en-US"/>
        </a:p>
      </dgm:t>
    </dgm:pt>
    <dgm:pt modelId="{30BE42FB-3E4E-41B4-A890-E485525C8D02}" type="pres">
      <dgm:prSet presAssocID="{1FC103D1-85DC-486C-8DAA-92D2A4A72C65}" presName="hierRoot2" presStyleCnt="0">
        <dgm:presLayoutVars>
          <dgm:hierBranch val="init"/>
        </dgm:presLayoutVars>
      </dgm:prSet>
      <dgm:spPr/>
    </dgm:pt>
    <dgm:pt modelId="{4A071D7E-0EBA-4512-8788-D6630CBC8993}" type="pres">
      <dgm:prSet presAssocID="{1FC103D1-85DC-486C-8DAA-92D2A4A72C65}" presName="rootComposite" presStyleCnt="0"/>
      <dgm:spPr/>
    </dgm:pt>
    <dgm:pt modelId="{992825CA-1947-4F5D-B027-1DBE3F8B704E}" type="pres">
      <dgm:prSet presAssocID="{1FC103D1-85DC-486C-8DAA-92D2A4A72C65}" presName="rootText" presStyleLbl="node2" presStyleIdx="1" presStyleCnt="4">
        <dgm:presLayoutVars>
          <dgm:chPref val="3"/>
        </dgm:presLayoutVars>
      </dgm:prSet>
      <dgm:spPr/>
      <dgm:t>
        <a:bodyPr/>
        <a:lstStyle/>
        <a:p>
          <a:endParaRPr lang="en-US"/>
        </a:p>
      </dgm:t>
    </dgm:pt>
    <dgm:pt modelId="{5DCD9505-3E48-4B03-901E-42EBD5F4C884}" type="pres">
      <dgm:prSet presAssocID="{1FC103D1-85DC-486C-8DAA-92D2A4A72C65}" presName="rootConnector" presStyleLbl="node2" presStyleIdx="1" presStyleCnt="4"/>
      <dgm:spPr/>
      <dgm:t>
        <a:bodyPr/>
        <a:lstStyle/>
        <a:p>
          <a:endParaRPr lang="en-US"/>
        </a:p>
      </dgm:t>
    </dgm:pt>
    <dgm:pt modelId="{6A6880BE-3648-428D-BD24-BEE3D57DE39C}" type="pres">
      <dgm:prSet presAssocID="{1FC103D1-85DC-486C-8DAA-92D2A4A72C65}" presName="hierChild4" presStyleCnt="0"/>
      <dgm:spPr/>
    </dgm:pt>
    <dgm:pt modelId="{DC2ACBAC-88CE-480C-8437-1515FF28759D}" type="pres">
      <dgm:prSet presAssocID="{1FC103D1-85DC-486C-8DAA-92D2A4A72C65}" presName="hierChild5" presStyleCnt="0"/>
      <dgm:spPr/>
    </dgm:pt>
    <dgm:pt modelId="{489B6F7A-0A63-4E42-8353-4EB8E7BBA276}" type="pres">
      <dgm:prSet presAssocID="{4EF3CA66-F6F7-44D4-834B-C76F20E29CE8}" presName="Name37" presStyleLbl="parChTrans1D2" presStyleIdx="2" presStyleCnt="4"/>
      <dgm:spPr/>
      <dgm:t>
        <a:bodyPr/>
        <a:lstStyle/>
        <a:p>
          <a:endParaRPr lang="en-US"/>
        </a:p>
      </dgm:t>
    </dgm:pt>
    <dgm:pt modelId="{41010EB5-556E-4895-9F11-278ABEDDE6B5}" type="pres">
      <dgm:prSet presAssocID="{5F1330A8-3307-4AA6-85A3-6EBE1B68AC34}" presName="hierRoot2" presStyleCnt="0">
        <dgm:presLayoutVars>
          <dgm:hierBranch val="init"/>
        </dgm:presLayoutVars>
      </dgm:prSet>
      <dgm:spPr/>
    </dgm:pt>
    <dgm:pt modelId="{4451E639-99E3-4439-8427-3977380A2AD4}" type="pres">
      <dgm:prSet presAssocID="{5F1330A8-3307-4AA6-85A3-6EBE1B68AC34}" presName="rootComposite" presStyleCnt="0"/>
      <dgm:spPr/>
    </dgm:pt>
    <dgm:pt modelId="{EEF53954-4AA0-4E07-9A5B-C78F5C40CD25}" type="pres">
      <dgm:prSet presAssocID="{5F1330A8-3307-4AA6-85A3-6EBE1B68AC34}" presName="rootText" presStyleLbl="node2" presStyleIdx="2" presStyleCnt="4">
        <dgm:presLayoutVars>
          <dgm:chPref val="3"/>
        </dgm:presLayoutVars>
      </dgm:prSet>
      <dgm:spPr/>
      <dgm:t>
        <a:bodyPr/>
        <a:lstStyle/>
        <a:p>
          <a:endParaRPr lang="en-US"/>
        </a:p>
      </dgm:t>
    </dgm:pt>
    <dgm:pt modelId="{228C13B7-DF2D-48C1-90B5-5469DD52FAE8}" type="pres">
      <dgm:prSet presAssocID="{5F1330A8-3307-4AA6-85A3-6EBE1B68AC34}" presName="rootConnector" presStyleLbl="node2" presStyleIdx="2" presStyleCnt="4"/>
      <dgm:spPr/>
      <dgm:t>
        <a:bodyPr/>
        <a:lstStyle/>
        <a:p>
          <a:endParaRPr lang="en-US"/>
        </a:p>
      </dgm:t>
    </dgm:pt>
    <dgm:pt modelId="{14A1FD19-6C95-4A55-B659-C5A05A74BB09}" type="pres">
      <dgm:prSet presAssocID="{5F1330A8-3307-4AA6-85A3-6EBE1B68AC34}" presName="hierChild4" presStyleCnt="0"/>
      <dgm:spPr/>
    </dgm:pt>
    <dgm:pt modelId="{6514C4F7-C46F-484B-B6CB-8B8B73DE016E}" type="pres">
      <dgm:prSet presAssocID="{5F1330A8-3307-4AA6-85A3-6EBE1B68AC34}" presName="hierChild5" presStyleCnt="0"/>
      <dgm:spPr/>
    </dgm:pt>
    <dgm:pt modelId="{0150C70C-39C1-4327-AEE4-4EFC449BCB15}" type="pres">
      <dgm:prSet presAssocID="{A4CA268B-9B77-42CE-A023-1E8ACCEC6590}" presName="Name37" presStyleLbl="parChTrans1D2" presStyleIdx="3" presStyleCnt="4"/>
      <dgm:spPr/>
      <dgm:t>
        <a:bodyPr/>
        <a:lstStyle/>
        <a:p>
          <a:endParaRPr lang="en-US"/>
        </a:p>
      </dgm:t>
    </dgm:pt>
    <dgm:pt modelId="{B49F6E5D-86FE-4C39-BB62-D60A107CA1A8}" type="pres">
      <dgm:prSet presAssocID="{C3736A97-7AAE-45DF-817B-BF322E837B57}" presName="hierRoot2" presStyleCnt="0">
        <dgm:presLayoutVars>
          <dgm:hierBranch val="init"/>
        </dgm:presLayoutVars>
      </dgm:prSet>
      <dgm:spPr/>
    </dgm:pt>
    <dgm:pt modelId="{2A9FF9F6-DA48-4BCD-9D18-EBE5D286AAC7}" type="pres">
      <dgm:prSet presAssocID="{C3736A97-7AAE-45DF-817B-BF322E837B57}" presName="rootComposite" presStyleCnt="0"/>
      <dgm:spPr/>
    </dgm:pt>
    <dgm:pt modelId="{DD5DA035-62B2-463C-B554-FDF6F3E2ED41}" type="pres">
      <dgm:prSet presAssocID="{C3736A97-7AAE-45DF-817B-BF322E837B57}" presName="rootText" presStyleLbl="node2" presStyleIdx="3" presStyleCnt="4">
        <dgm:presLayoutVars>
          <dgm:chPref val="3"/>
        </dgm:presLayoutVars>
      </dgm:prSet>
      <dgm:spPr/>
      <dgm:t>
        <a:bodyPr/>
        <a:lstStyle/>
        <a:p>
          <a:endParaRPr lang="en-US"/>
        </a:p>
      </dgm:t>
    </dgm:pt>
    <dgm:pt modelId="{6A5CD546-4ED2-40A1-A6B5-C884A6C88550}" type="pres">
      <dgm:prSet presAssocID="{C3736A97-7AAE-45DF-817B-BF322E837B57}" presName="rootConnector" presStyleLbl="node2" presStyleIdx="3" presStyleCnt="4"/>
      <dgm:spPr/>
      <dgm:t>
        <a:bodyPr/>
        <a:lstStyle/>
        <a:p>
          <a:endParaRPr lang="en-US"/>
        </a:p>
      </dgm:t>
    </dgm:pt>
    <dgm:pt modelId="{04D17098-D089-48C5-A194-39826033FE92}" type="pres">
      <dgm:prSet presAssocID="{C3736A97-7AAE-45DF-817B-BF322E837B57}" presName="hierChild4" presStyleCnt="0"/>
      <dgm:spPr/>
    </dgm:pt>
    <dgm:pt modelId="{E18AA5FA-5878-4392-9024-079889E91CBD}" type="pres">
      <dgm:prSet presAssocID="{C3736A97-7AAE-45DF-817B-BF322E837B57}" presName="hierChild5" presStyleCnt="0"/>
      <dgm:spPr/>
    </dgm:pt>
    <dgm:pt modelId="{E4AACD82-E954-4994-B8BD-3C8268C1F466}" type="pres">
      <dgm:prSet presAssocID="{4191F099-C2B1-4931-AA9C-6507E3AC2B31}" presName="hierChild3" presStyleCnt="0"/>
      <dgm:spPr/>
    </dgm:pt>
  </dgm:ptLst>
  <dgm:cxnLst>
    <dgm:cxn modelId="{E64E2610-5C3E-4FF4-9533-430D1F28E151}" type="presOf" srcId="{5F1330A8-3307-4AA6-85A3-6EBE1B68AC34}" destId="{EEF53954-4AA0-4E07-9A5B-C78F5C40CD25}" srcOrd="0" destOrd="0" presId="urn:microsoft.com/office/officeart/2005/8/layout/orgChart1"/>
    <dgm:cxn modelId="{ADE3F7EA-5066-49C6-BD74-E02803649B53}" srcId="{4191F099-C2B1-4931-AA9C-6507E3AC2B31}" destId="{1FC103D1-85DC-486C-8DAA-92D2A4A72C65}" srcOrd="1" destOrd="0" parTransId="{A9F0F403-92BF-47CD-825E-E2D742E68E63}" sibTransId="{9962A6D6-DAA7-4C74-9756-9A5B9AE99298}"/>
    <dgm:cxn modelId="{88C75D75-B0DC-403A-9AC5-9BC4CF6F2A29}" type="presOf" srcId="{1FC103D1-85DC-486C-8DAA-92D2A4A72C65}" destId="{992825CA-1947-4F5D-B027-1DBE3F8B704E}" srcOrd="0" destOrd="0" presId="urn:microsoft.com/office/officeart/2005/8/layout/orgChart1"/>
    <dgm:cxn modelId="{01DB0254-2009-4B08-9A28-40D80D8993AF}" type="presOf" srcId="{8E9F4E65-C731-4E92-979D-0488D347E858}" destId="{E9596F35-C4A2-432E-B81F-865A24F981BF}" srcOrd="1" destOrd="0" presId="urn:microsoft.com/office/officeart/2005/8/layout/orgChart1"/>
    <dgm:cxn modelId="{5280D7F3-9C6F-4C6A-9E5D-184375EE08E1}" type="presOf" srcId="{5F1330A8-3307-4AA6-85A3-6EBE1B68AC34}" destId="{228C13B7-DF2D-48C1-90B5-5469DD52FAE8}" srcOrd="1" destOrd="0" presId="urn:microsoft.com/office/officeart/2005/8/layout/orgChart1"/>
    <dgm:cxn modelId="{F2788C04-4B18-47FE-8CBC-9E6124861336}" srcId="{4191F099-C2B1-4931-AA9C-6507E3AC2B31}" destId="{8E9F4E65-C731-4E92-979D-0488D347E858}" srcOrd="0" destOrd="0" parTransId="{4965211E-29D0-401E-87F4-AD57AC5FA849}" sibTransId="{7878D4D7-8CC2-49DE-9E98-254F384E40F1}"/>
    <dgm:cxn modelId="{1316A0CB-FCCA-4767-A54C-997551F2D643}" type="presOf" srcId="{8E9F4E65-C731-4E92-979D-0488D347E858}" destId="{B26B6B21-65B1-45D7-B476-5E3BF3B1E753}" srcOrd="0" destOrd="0" presId="urn:microsoft.com/office/officeart/2005/8/layout/orgChart1"/>
    <dgm:cxn modelId="{DF2BB049-A09C-49A8-B44C-9CAE92958B3B}" type="presOf" srcId="{4191F099-C2B1-4931-AA9C-6507E3AC2B31}" destId="{102BC4A0-44CC-4F89-931E-7175A54362CC}" srcOrd="0" destOrd="0" presId="urn:microsoft.com/office/officeart/2005/8/layout/orgChart1"/>
    <dgm:cxn modelId="{0BAD5D6D-02AC-47DB-8A0A-F5CA69D19727}" srcId="{4191F099-C2B1-4931-AA9C-6507E3AC2B31}" destId="{5F1330A8-3307-4AA6-85A3-6EBE1B68AC34}" srcOrd="2" destOrd="0" parTransId="{4EF3CA66-F6F7-44D4-834B-C76F20E29CE8}" sibTransId="{87452DF9-E651-4499-AF23-04785BF2599A}"/>
    <dgm:cxn modelId="{F85CC403-59D7-4D46-AFE8-5CD4A2CC9A25}" type="presOf" srcId="{A9F0F403-92BF-47CD-825E-E2D742E68E63}" destId="{7EEA9093-5391-42C5-9E5F-CA9294197C91}" srcOrd="0" destOrd="0" presId="urn:microsoft.com/office/officeart/2005/8/layout/orgChart1"/>
    <dgm:cxn modelId="{E431C58D-57BA-4166-9333-AD6535E8C6B0}" type="presOf" srcId="{52419C9E-A450-4754-B18F-D258BE7B8103}" destId="{262E7EFD-53A2-4F15-A465-C48C0A589957}" srcOrd="0" destOrd="0" presId="urn:microsoft.com/office/officeart/2005/8/layout/orgChart1"/>
    <dgm:cxn modelId="{F7A785B8-88EF-4A64-84C8-CE74D54E6D46}" srcId="{4191F099-C2B1-4931-AA9C-6507E3AC2B31}" destId="{C3736A97-7AAE-45DF-817B-BF322E837B57}" srcOrd="3" destOrd="0" parTransId="{A4CA268B-9B77-42CE-A023-1E8ACCEC6590}" sibTransId="{176FDF05-0FFE-49E6-95BE-0415BFBE7AC0}"/>
    <dgm:cxn modelId="{7FEB70BF-2521-4215-BE6A-3E605E363EFE}" type="presOf" srcId="{C3736A97-7AAE-45DF-817B-BF322E837B57}" destId="{DD5DA035-62B2-463C-B554-FDF6F3E2ED41}" srcOrd="0" destOrd="0" presId="urn:microsoft.com/office/officeart/2005/8/layout/orgChart1"/>
    <dgm:cxn modelId="{80EFBE80-23F4-4DE7-92CC-4AFCB962D191}" type="presOf" srcId="{C3736A97-7AAE-45DF-817B-BF322E837B57}" destId="{6A5CD546-4ED2-40A1-A6B5-C884A6C88550}" srcOrd="1" destOrd="0" presId="urn:microsoft.com/office/officeart/2005/8/layout/orgChart1"/>
    <dgm:cxn modelId="{66A7E26D-6030-4C2D-9C20-9C123DD5AFF6}" type="presOf" srcId="{A4CA268B-9B77-42CE-A023-1E8ACCEC6590}" destId="{0150C70C-39C1-4327-AEE4-4EFC449BCB15}" srcOrd="0" destOrd="0" presId="urn:microsoft.com/office/officeart/2005/8/layout/orgChart1"/>
    <dgm:cxn modelId="{A5FBC7AD-A031-47EF-842C-4DF607136D76}" type="presOf" srcId="{4965211E-29D0-401E-87F4-AD57AC5FA849}" destId="{63BFCFC1-4903-46FD-BDA6-9BCD481871B8}" srcOrd="0" destOrd="0" presId="urn:microsoft.com/office/officeart/2005/8/layout/orgChart1"/>
    <dgm:cxn modelId="{CB07CE14-8688-4084-9192-FFA7AFC4EDD7}" srcId="{52419C9E-A450-4754-B18F-D258BE7B8103}" destId="{4191F099-C2B1-4931-AA9C-6507E3AC2B31}" srcOrd="0" destOrd="0" parTransId="{FCDD1AA8-FD40-4A62-91E1-BF47F0E9D49B}" sibTransId="{80E9A79F-954A-4F54-93A1-12DD9D2B3E7C}"/>
    <dgm:cxn modelId="{1F3105FF-A4C4-4D42-B9EA-55B0AAD8A611}" type="presOf" srcId="{4EF3CA66-F6F7-44D4-834B-C76F20E29CE8}" destId="{489B6F7A-0A63-4E42-8353-4EB8E7BBA276}" srcOrd="0" destOrd="0" presId="urn:microsoft.com/office/officeart/2005/8/layout/orgChart1"/>
    <dgm:cxn modelId="{D8D1132E-E713-48D9-956A-34173E92565F}" type="presOf" srcId="{1FC103D1-85DC-486C-8DAA-92D2A4A72C65}" destId="{5DCD9505-3E48-4B03-901E-42EBD5F4C884}" srcOrd="1" destOrd="0" presId="urn:microsoft.com/office/officeart/2005/8/layout/orgChart1"/>
    <dgm:cxn modelId="{7B152E37-03F2-4B04-B7C9-9C29A6E99F77}" type="presOf" srcId="{4191F099-C2B1-4931-AA9C-6507E3AC2B31}" destId="{8EBCA4B5-6851-4192-82BC-4B687CF83B10}" srcOrd="1" destOrd="0" presId="urn:microsoft.com/office/officeart/2005/8/layout/orgChart1"/>
    <dgm:cxn modelId="{B1FD8DC2-6FE5-4A70-A0EB-997FD0193D6C}" type="presParOf" srcId="{262E7EFD-53A2-4F15-A465-C48C0A589957}" destId="{393E151F-79D4-4EF7-927E-23C36DF287BF}" srcOrd="0" destOrd="0" presId="urn:microsoft.com/office/officeart/2005/8/layout/orgChart1"/>
    <dgm:cxn modelId="{6B643F0B-07BA-4F93-9E99-FE447A41874E}" type="presParOf" srcId="{393E151F-79D4-4EF7-927E-23C36DF287BF}" destId="{93E9B9CE-D1AA-402C-A753-A4B3871A928C}" srcOrd="0" destOrd="0" presId="urn:microsoft.com/office/officeart/2005/8/layout/orgChart1"/>
    <dgm:cxn modelId="{A7EDD37C-9583-4D6C-98DD-9B3D68757076}" type="presParOf" srcId="{93E9B9CE-D1AA-402C-A753-A4B3871A928C}" destId="{102BC4A0-44CC-4F89-931E-7175A54362CC}" srcOrd="0" destOrd="0" presId="urn:microsoft.com/office/officeart/2005/8/layout/orgChart1"/>
    <dgm:cxn modelId="{ADFCC93F-82BE-4AF5-879A-F33A4511EABA}" type="presParOf" srcId="{93E9B9CE-D1AA-402C-A753-A4B3871A928C}" destId="{8EBCA4B5-6851-4192-82BC-4B687CF83B10}" srcOrd="1" destOrd="0" presId="urn:microsoft.com/office/officeart/2005/8/layout/orgChart1"/>
    <dgm:cxn modelId="{C7EECCA3-67B0-43F5-90B0-CF2344B7990C}" type="presParOf" srcId="{393E151F-79D4-4EF7-927E-23C36DF287BF}" destId="{FB288773-F268-462D-A8DA-1347D25136E1}" srcOrd="1" destOrd="0" presId="urn:microsoft.com/office/officeart/2005/8/layout/orgChart1"/>
    <dgm:cxn modelId="{33FA4B56-B479-4796-99CF-90564976022B}" type="presParOf" srcId="{FB288773-F268-462D-A8DA-1347D25136E1}" destId="{63BFCFC1-4903-46FD-BDA6-9BCD481871B8}" srcOrd="0" destOrd="0" presId="urn:microsoft.com/office/officeart/2005/8/layout/orgChart1"/>
    <dgm:cxn modelId="{5CE806B5-237D-4BFD-AE74-D9F615D2FD6D}" type="presParOf" srcId="{FB288773-F268-462D-A8DA-1347D25136E1}" destId="{A07DBA18-FA6C-4D2F-994E-E8991B685000}" srcOrd="1" destOrd="0" presId="urn:microsoft.com/office/officeart/2005/8/layout/orgChart1"/>
    <dgm:cxn modelId="{493CF62C-74DC-40F9-A7D2-CCF8484A9FFE}" type="presParOf" srcId="{A07DBA18-FA6C-4D2F-994E-E8991B685000}" destId="{E974A723-7743-4B27-8B52-18E3418B32E3}" srcOrd="0" destOrd="0" presId="urn:microsoft.com/office/officeart/2005/8/layout/orgChart1"/>
    <dgm:cxn modelId="{A97B2FEA-8A5A-4BCE-A01F-010553139B5A}" type="presParOf" srcId="{E974A723-7743-4B27-8B52-18E3418B32E3}" destId="{B26B6B21-65B1-45D7-B476-5E3BF3B1E753}" srcOrd="0" destOrd="0" presId="urn:microsoft.com/office/officeart/2005/8/layout/orgChart1"/>
    <dgm:cxn modelId="{C301D95D-9777-4389-ACBB-24C06C52FD62}" type="presParOf" srcId="{E974A723-7743-4B27-8B52-18E3418B32E3}" destId="{E9596F35-C4A2-432E-B81F-865A24F981BF}" srcOrd="1" destOrd="0" presId="urn:microsoft.com/office/officeart/2005/8/layout/orgChart1"/>
    <dgm:cxn modelId="{F3880280-4F44-4211-8975-61E8C16C7889}" type="presParOf" srcId="{A07DBA18-FA6C-4D2F-994E-E8991B685000}" destId="{D91EE356-9E6C-455E-86CA-9C05567C9204}" srcOrd="1" destOrd="0" presId="urn:microsoft.com/office/officeart/2005/8/layout/orgChart1"/>
    <dgm:cxn modelId="{E6401786-5BDA-4E51-9654-56EA98362847}" type="presParOf" srcId="{A07DBA18-FA6C-4D2F-994E-E8991B685000}" destId="{79500D79-4343-4729-A13C-1867718DE4BA}" srcOrd="2" destOrd="0" presId="urn:microsoft.com/office/officeart/2005/8/layout/orgChart1"/>
    <dgm:cxn modelId="{A4AD5996-29D5-417F-9D59-949FD8E43EC8}" type="presParOf" srcId="{FB288773-F268-462D-A8DA-1347D25136E1}" destId="{7EEA9093-5391-42C5-9E5F-CA9294197C91}" srcOrd="2" destOrd="0" presId="urn:microsoft.com/office/officeart/2005/8/layout/orgChart1"/>
    <dgm:cxn modelId="{77B2CF91-E151-4BB7-B619-FDEB08F9FF22}" type="presParOf" srcId="{FB288773-F268-462D-A8DA-1347D25136E1}" destId="{30BE42FB-3E4E-41B4-A890-E485525C8D02}" srcOrd="3" destOrd="0" presId="urn:microsoft.com/office/officeart/2005/8/layout/orgChart1"/>
    <dgm:cxn modelId="{34F8AD63-7BCD-4BAE-AB8A-230AC35631D1}" type="presParOf" srcId="{30BE42FB-3E4E-41B4-A890-E485525C8D02}" destId="{4A071D7E-0EBA-4512-8788-D6630CBC8993}" srcOrd="0" destOrd="0" presId="urn:microsoft.com/office/officeart/2005/8/layout/orgChart1"/>
    <dgm:cxn modelId="{92B01DCC-63D7-4829-A6E8-6C6978160CAD}" type="presParOf" srcId="{4A071D7E-0EBA-4512-8788-D6630CBC8993}" destId="{992825CA-1947-4F5D-B027-1DBE3F8B704E}" srcOrd="0" destOrd="0" presId="urn:microsoft.com/office/officeart/2005/8/layout/orgChart1"/>
    <dgm:cxn modelId="{75077442-9B58-4179-A84F-879246A3A46C}" type="presParOf" srcId="{4A071D7E-0EBA-4512-8788-D6630CBC8993}" destId="{5DCD9505-3E48-4B03-901E-42EBD5F4C884}" srcOrd="1" destOrd="0" presId="urn:microsoft.com/office/officeart/2005/8/layout/orgChart1"/>
    <dgm:cxn modelId="{32515DAA-EC49-4E62-880D-D0F36191F24F}" type="presParOf" srcId="{30BE42FB-3E4E-41B4-A890-E485525C8D02}" destId="{6A6880BE-3648-428D-BD24-BEE3D57DE39C}" srcOrd="1" destOrd="0" presId="urn:microsoft.com/office/officeart/2005/8/layout/orgChart1"/>
    <dgm:cxn modelId="{6B44DEBE-21C0-41C9-B97B-4367291A7385}" type="presParOf" srcId="{30BE42FB-3E4E-41B4-A890-E485525C8D02}" destId="{DC2ACBAC-88CE-480C-8437-1515FF28759D}" srcOrd="2" destOrd="0" presId="urn:microsoft.com/office/officeart/2005/8/layout/orgChart1"/>
    <dgm:cxn modelId="{BDDC4080-41A9-4763-924C-1E6A44C3CCB4}" type="presParOf" srcId="{FB288773-F268-462D-A8DA-1347D25136E1}" destId="{489B6F7A-0A63-4E42-8353-4EB8E7BBA276}" srcOrd="4" destOrd="0" presId="urn:microsoft.com/office/officeart/2005/8/layout/orgChart1"/>
    <dgm:cxn modelId="{64AB15EA-907E-49DA-97DA-BA5ACFDFD84F}" type="presParOf" srcId="{FB288773-F268-462D-A8DA-1347D25136E1}" destId="{41010EB5-556E-4895-9F11-278ABEDDE6B5}" srcOrd="5" destOrd="0" presId="urn:microsoft.com/office/officeart/2005/8/layout/orgChart1"/>
    <dgm:cxn modelId="{7CDE189F-D8A6-420F-87A1-06E7408C1DCC}" type="presParOf" srcId="{41010EB5-556E-4895-9F11-278ABEDDE6B5}" destId="{4451E639-99E3-4439-8427-3977380A2AD4}" srcOrd="0" destOrd="0" presId="urn:microsoft.com/office/officeart/2005/8/layout/orgChart1"/>
    <dgm:cxn modelId="{2B317DC6-24DD-408F-B800-E064B96804B6}" type="presParOf" srcId="{4451E639-99E3-4439-8427-3977380A2AD4}" destId="{EEF53954-4AA0-4E07-9A5B-C78F5C40CD25}" srcOrd="0" destOrd="0" presId="urn:microsoft.com/office/officeart/2005/8/layout/orgChart1"/>
    <dgm:cxn modelId="{55262D0F-03D0-453B-981C-C7CFC303DD24}" type="presParOf" srcId="{4451E639-99E3-4439-8427-3977380A2AD4}" destId="{228C13B7-DF2D-48C1-90B5-5469DD52FAE8}" srcOrd="1" destOrd="0" presId="urn:microsoft.com/office/officeart/2005/8/layout/orgChart1"/>
    <dgm:cxn modelId="{DBAC2274-A8C4-4482-BEF0-E1D3BD17ACF5}" type="presParOf" srcId="{41010EB5-556E-4895-9F11-278ABEDDE6B5}" destId="{14A1FD19-6C95-4A55-B659-C5A05A74BB09}" srcOrd="1" destOrd="0" presId="urn:microsoft.com/office/officeart/2005/8/layout/orgChart1"/>
    <dgm:cxn modelId="{D63DF7EB-9514-44B6-80A7-D3A700A7F6EC}" type="presParOf" srcId="{41010EB5-556E-4895-9F11-278ABEDDE6B5}" destId="{6514C4F7-C46F-484B-B6CB-8B8B73DE016E}" srcOrd="2" destOrd="0" presId="urn:microsoft.com/office/officeart/2005/8/layout/orgChart1"/>
    <dgm:cxn modelId="{390D2DB6-E9BA-4FB9-9415-9F78F1943F4C}" type="presParOf" srcId="{FB288773-F268-462D-A8DA-1347D25136E1}" destId="{0150C70C-39C1-4327-AEE4-4EFC449BCB15}" srcOrd="6" destOrd="0" presId="urn:microsoft.com/office/officeart/2005/8/layout/orgChart1"/>
    <dgm:cxn modelId="{46551421-34BC-419B-89BA-285BA0A7B160}" type="presParOf" srcId="{FB288773-F268-462D-A8DA-1347D25136E1}" destId="{B49F6E5D-86FE-4C39-BB62-D60A107CA1A8}" srcOrd="7" destOrd="0" presId="urn:microsoft.com/office/officeart/2005/8/layout/orgChart1"/>
    <dgm:cxn modelId="{90348005-8796-4CEA-9199-1EED7A10ECED}" type="presParOf" srcId="{B49F6E5D-86FE-4C39-BB62-D60A107CA1A8}" destId="{2A9FF9F6-DA48-4BCD-9D18-EBE5D286AAC7}" srcOrd="0" destOrd="0" presId="urn:microsoft.com/office/officeart/2005/8/layout/orgChart1"/>
    <dgm:cxn modelId="{8E8D9F09-837C-4A65-8251-88A3716927AC}" type="presParOf" srcId="{2A9FF9F6-DA48-4BCD-9D18-EBE5D286AAC7}" destId="{DD5DA035-62B2-463C-B554-FDF6F3E2ED41}" srcOrd="0" destOrd="0" presId="urn:microsoft.com/office/officeart/2005/8/layout/orgChart1"/>
    <dgm:cxn modelId="{B2A1C866-74FC-4514-8F49-C48932D6EC11}" type="presParOf" srcId="{2A9FF9F6-DA48-4BCD-9D18-EBE5D286AAC7}" destId="{6A5CD546-4ED2-40A1-A6B5-C884A6C88550}" srcOrd="1" destOrd="0" presId="urn:microsoft.com/office/officeart/2005/8/layout/orgChart1"/>
    <dgm:cxn modelId="{2DECD0BE-2273-45DD-84A5-6D48E249974C}" type="presParOf" srcId="{B49F6E5D-86FE-4C39-BB62-D60A107CA1A8}" destId="{04D17098-D089-48C5-A194-39826033FE92}" srcOrd="1" destOrd="0" presId="urn:microsoft.com/office/officeart/2005/8/layout/orgChart1"/>
    <dgm:cxn modelId="{FA68D687-FFB6-4CE0-A1CD-DD96CDCAD53B}" type="presParOf" srcId="{B49F6E5D-86FE-4C39-BB62-D60A107CA1A8}" destId="{E18AA5FA-5878-4392-9024-079889E91CBD}" srcOrd="2" destOrd="0" presId="urn:microsoft.com/office/officeart/2005/8/layout/orgChart1"/>
    <dgm:cxn modelId="{EB6C6B96-5D19-488E-A190-E59C3A2E52B5}" type="presParOf" srcId="{393E151F-79D4-4EF7-927E-23C36DF287BF}" destId="{E4AACD82-E954-4994-B8BD-3C8268C1F466}"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449DE1-4C48-4C63-A19B-28EFB802C49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482AF65-68DB-4C33-A14E-7DF21E4ACD25}">
      <dgm:prSet phldrT="[Text]" custT="1"/>
      <dgm:spPr/>
      <dgm:t>
        <a:bodyPr/>
        <a:lstStyle/>
        <a:p>
          <a:r>
            <a:rPr lang="fa-IR" sz="2400" b="1" dirty="0" smtClean="0">
              <a:latin typeface="Times New Roman" panose="02020603050405020304" pitchFamily="18" charset="0"/>
              <a:cs typeface="B Nazanin" panose="00000400000000000000" pitchFamily="2" charset="-78"/>
            </a:rPr>
            <a:t>ارائه اطلاعات آنلاین ایستگاه‌های ترازسنجی</a:t>
          </a:r>
          <a:endParaRPr lang="en-US" sz="2400" b="1" dirty="0">
            <a:latin typeface="Times New Roman" panose="02020603050405020304" pitchFamily="18" charset="0"/>
            <a:cs typeface="B Nazanin" panose="00000400000000000000" pitchFamily="2" charset="-78"/>
          </a:endParaRPr>
        </a:p>
      </dgm:t>
    </dgm:pt>
    <dgm:pt modelId="{B911F0B4-82E6-4F8D-A81B-3DD249CBD071}" type="parTrans" cxnId="{F4CC9BE4-AAAE-4382-ADA6-E61DD29D4BCB}">
      <dgm:prSet/>
      <dgm:spPr/>
      <dgm:t>
        <a:bodyPr/>
        <a:lstStyle/>
        <a:p>
          <a:endParaRPr lang="en-US"/>
        </a:p>
      </dgm:t>
    </dgm:pt>
    <dgm:pt modelId="{28FE03BC-9F9C-4FC2-8957-DCA800E22CF3}" type="sibTrans" cxnId="{F4CC9BE4-AAAE-4382-ADA6-E61DD29D4BCB}">
      <dgm:prSet/>
      <dgm:spPr/>
      <dgm:t>
        <a:bodyPr/>
        <a:lstStyle/>
        <a:p>
          <a:endParaRPr lang="en-US"/>
        </a:p>
      </dgm:t>
    </dgm:pt>
    <dgm:pt modelId="{6ECCEED5-7B50-4E61-94DE-2350D19ECA58}">
      <dgm:prSet phldrT="[Text]" custT="1"/>
      <dgm:spPr/>
      <dgm:t>
        <a:bodyPr/>
        <a:lstStyle/>
        <a:p>
          <a:r>
            <a:rPr lang="fa-IR" sz="1600" b="1" dirty="0" smtClean="0">
              <a:cs typeface="B Nazanin" panose="00000400000000000000" pitchFamily="2" charset="-78"/>
            </a:rPr>
            <a:t>ایستگاه‌های استان مازندران</a:t>
          </a:r>
          <a:r>
            <a:rPr lang="fa-IR" sz="600" b="1" dirty="0" smtClean="0">
              <a:cs typeface="B Nazanin" panose="00000400000000000000" pitchFamily="2" charset="-78"/>
            </a:rPr>
            <a:t>‎‌</a:t>
          </a:r>
          <a:endParaRPr lang="en-US" sz="600" b="1" dirty="0">
            <a:cs typeface="B Nazanin" panose="00000400000000000000" pitchFamily="2" charset="-78"/>
          </a:endParaRPr>
        </a:p>
      </dgm:t>
    </dgm:pt>
    <dgm:pt modelId="{40BF1A52-6251-49B7-97DD-149E53B14574}" type="parTrans" cxnId="{9AB520DA-333E-4B05-B1AA-8BE4F7E9681D}">
      <dgm:prSet/>
      <dgm:spPr/>
      <dgm:t>
        <a:bodyPr/>
        <a:lstStyle/>
        <a:p>
          <a:endParaRPr lang="en-US"/>
        </a:p>
      </dgm:t>
    </dgm:pt>
    <dgm:pt modelId="{95CB9F85-E31F-4633-A160-AC0E96ABF79B}" type="sibTrans" cxnId="{9AB520DA-333E-4B05-B1AA-8BE4F7E9681D}">
      <dgm:prSet/>
      <dgm:spPr/>
      <dgm:t>
        <a:bodyPr/>
        <a:lstStyle/>
        <a:p>
          <a:endParaRPr lang="en-US"/>
        </a:p>
      </dgm:t>
    </dgm:pt>
    <dgm:pt modelId="{17523A55-0688-4D75-90B7-4727569ECB6B}">
      <dgm:prSet phldrT="[Text]" custT="1"/>
      <dgm:spPr/>
      <dgm:t>
        <a:bodyPr/>
        <a:lstStyle/>
        <a:p>
          <a:r>
            <a:rPr lang="fa-IR" sz="1600" b="1" dirty="0" smtClean="0">
              <a:cs typeface="B Nazanin" panose="00000400000000000000" pitchFamily="2" charset="-78"/>
            </a:rPr>
            <a:t>ایستگاه‌های استان گیلان</a:t>
          </a:r>
          <a:endParaRPr lang="en-US" sz="1600" b="1" dirty="0">
            <a:cs typeface="B Nazanin" panose="00000400000000000000" pitchFamily="2" charset="-78"/>
          </a:endParaRPr>
        </a:p>
      </dgm:t>
    </dgm:pt>
    <dgm:pt modelId="{5239F901-9481-4D6B-903A-AF800B416B9A}" type="parTrans" cxnId="{944D5CA2-99CB-4751-8499-911A26910108}">
      <dgm:prSet/>
      <dgm:spPr/>
      <dgm:t>
        <a:bodyPr/>
        <a:lstStyle/>
        <a:p>
          <a:endParaRPr lang="en-US"/>
        </a:p>
      </dgm:t>
    </dgm:pt>
    <dgm:pt modelId="{65D2BDB1-F7F5-4056-A122-A935D9AA7559}" type="sibTrans" cxnId="{944D5CA2-99CB-4751-8499-911A26910108}">
      <dgm:prSet/>
      <dgm:spPr/>
      <dgm:t>
        <a:bodyPr/>
        <a:lstStyle/>
        <a:p>
          <a:endParaRPr lang="en-US"/>
        </a:p>
      </dgm:t>
    </dgm:pt>
    <dgm:pt modelId="{544A36C0-9404-48ED-9CBA-146FA6D84090}">
      <dgm:prSet custT="1"/>
      <dgm:spPr/>
      <dgm:t>
        <a:bodyPr/>
        <a:lstStyle/>
        <a:p>
          <a:r>
            <a:rPr lang="fa-IR" sz="1600" b="1" dirty="0" smtClean="0">
              <a:cs typeface="B Nazanin" panose="00000400000000000000" pitchFamily="2" charset="-78"/>
            </a:rPr>
            <a:t>ایستگاه‌های استان گلستان</a:t>
          </a:r>
          <a:endParaRPr lang="en-US" sz="1600" b="1" dirty="0">
            <a:cs typeface="B Nazanin" panose="00000400000000000000" pitchFamily="2" charset="-78"/>
          </a:endParaRPr>
        </a:p>
      </dgm:t>
    </dgm:pt>
    <dgm:pt modelId="{B0E43739-221C-444C-A677-BC147F538FDD}" type="parTrans" cxnId="{44551999-7A16-4633-87CD-D290430210D5}">
      <dgm:prSet/>
      <dgm:spPr/>
      <dgm:t>
        <a:bodyPr/>
        <a:lstStyle/>
        <a:p>
          <a:endParaRPr lang="en-US"/>
        </a:p>
      </dgm:t>
    </dgm:pt>
    <dgm:pt modelId="{0C105AD7-6EF6-48D2-B051-40DD057AA670}" type="sibTrans" cxnId="{44551999-7A16-4633-87CD-D290430210D5}">
      <dgm:prSet/>
      <dgm:spPr/>
      <dgm:t>
        <a:bodyPr/>
        <a:lstStyle/>
        <a:p>
          <a:endParaRPr lang="en-US"/>
        </a:p>
      </dgm:t>
    </dgm:pt>
    <dgm:pt modelId="{68A8362E-F444-4386-9525-8792F2D023DF}">
      <dgm:prSet custT="1"/>
      <dgm:spPr/>
      <dgm:t>
        <a:bodyPr/>
        <a:lstStyle/>
        <a:p>
          <a:r>
            <a:rPr lang="fa-IR" sz="1100" b="1" dirty="0" smtClean="0">
              <a:cs typeface="B Nazanin" panose="00000400000000000000" pitchFamily="2" charset="-78"/>
            </a:rPr>
            <a:t>1. ایستگاه بندرانزلی</a:t>
          </a:r>
        </a:p>
        <a:p>
          <a:r>
            <a:rPr lang="fa-IR" sz="1100" b="1" dirty="0" smtClean="0">
              <a:cs typeface="B Nazanin" panose="00000400000000000000" pitchFamily="2" charset="-78"/>
            </a:rPr>
            <a:t>2. ایستگاه آستارا</a:t>
          </a:r>
        </a:p>
        <a:p>
          <a:r>
            <a:rPr lang="fa-IR" sz="1100" b="1" dirty="0" smtClean="0">
              <a:cs typeface="B Nazanin" panose="00000400000000000000" pitchFamily="2" charset="-78"/>
            </a:rPr>
            <a:t>3. ایستگاه چمخاله</a:t>
          </a:r>
          <a:endParaRPr lang="en-US" sz="1100" b="1" dirty="0">
            <a:cs typeface="B Nazanin" panose="00000400000000000000" pitchFamily="2" charset="-78"/>
          </a:endParaRPr>
        </a:p>
      </dgm:t>
    </dgm:pt>
    <dgm:pt modelId="{5AB62946-F9FF-47EC-A5F9-A60249BD43F1}" type="parTrans" cxnId="{B596951D-BE86-4E30-8ECA-7E74078E7223}">
      <dgm:prSet/>
      <dgm:spPr/>
      <dgm:t>
        <a:bodyPr/>
        <a:lstStyle/>
        <a:p>
          <a:endParaRPr lang="en-US"/>
        </a:p>
      </dgm:t>
    </dgm:pt>
    <dgm:pt modelId="{BF170E29-5EF6-46B7-9D87-5A0728A6F2E7}" type="sibTrans" cxnId="{B596951D-BE86-4E30-8ECA-7E74078E7223}">
      <dgm:prSet/>
      <dgm:spPr/>
      <dgm:t>
        <a:bodyPr/>
        <a:lstStyle/>
        <a:p>
          <a:endParaRPr lang="en-US"/>
        </a:p>
      </dgm:t>
    </dgm:pt>
    <dgm:pt modelId="{CB2134E7-39E9-4CA0-8CA8-1FDA1D4A0D0E}">
      <dgm:prSet custT="1"/>
      <dgm:spPr/>
      <dgm:t>
        <a:bodyPr/>
        <a:lstStyle/>
        <a:p>
          <a:r>
            <a:rPr lang="fa-IR" sz="1100" b="1" dirty="0" smtClean="0">
              <a:cs typeface="B Nazanin" panose="00000400000000000000" pitchFamily="2" charset="-78"/>
            </a:rPr>
            <a:t>1. ایستگاه نوشهر</a:t>
          </a:r>
        </a:p>
        <a:p>
          <a:r>
            <a:rPr lang="fa-IR" sz="1100" b="1" dirty="0" smtClean="0">
              <a:latin typeface="Times New Roman" panose="02020603050405020304" pitchFamily="18" charset="0"/>
              <a:cs typeface="B Nazanin" panose="00000400000000000000" pitchFamily="2" charset="-78"/>
            </a:rPr>
            <a:t>2. ایستگاه فریدونکنار</a:t>
          </a:r>
        </a:p>
        <a:p>
          <a:r>
            <a:rPr lang="fa-IR" sz="1100" b="1" dirty="0" smtClean="0">
              <a:latin typeface="Times New Roman" panose="02020603050405020304" pitchFamily="18" charset="0"/>
              <a:cs typeface="B Nazanin" panose="00000400000000000000" pitchFamily="2" charset="-78"/>
            </a:rPr>
            <a:t>3. ایستگاه امیرآباد</a:t>
          </a:r>
        </a:p>
      </dgm:t>
    </dgm:pt>
    <dgm:pt modelId="{D97F4E20-EF69-441F-A7E8-C0DDC0EA62DD}" type="parTrans" cxnId="{F5AEF51B-74C6-4F78-80BF-D9F0AA5C8C7C}">
      <dgm:prSet/>
      <dgm:spPr/>
      <dgm:t>
        <a:bodyPr/>
        <a:lstStyle/>
        <a:p>
          <a:endParaRPr lang="en-US"/>
        </a:p>
      </dgm:t>
    </dgm:pt>
    <dgm:pt modelId="{1C3AE6E0-A773-4DDC-B7F0-C5590093355D}" type="sibTrans" cxnId="{F5AEF51B-74C6-4F78-80BF-D9F0AA5C8C7C}">
      <dgm:prSet/>
      <dgm:spPr/>
      <dgm:t>
        <a:bodyPr/>
        <a:lstStyle/>
        <a:p>
          <a:endParaRPr lang="en-US"/>
        </a:p>
      </dgm:t>
    </dgm:pt>
    <dgm:pt modelId="{024C728C-D86C-4FAE-B2C5-9613E8B25AD9}">
      <dgm:prSet custT="1"/>
      <dgm:spPr/>
      <dgm:t>
        <a:bodyPr/>
        <a:lstStyle/>
        <a:p>
          <a:pPr rtl="1"/>
          <a:r>
            <a:rPr lang="fa-IR" sz="1200" b="1" dirty="0" smtClean="0">
              <a:cs typeface="B Nazanin" panose="00000400000000000000" pitchFamily="2" charset="-78"/>
            </a:rPr>
            <a:t>1. ایستگاه بندر ترکمن</a:t>
          </a:r>
        </a:p>
      </dgm:t>
    </dgm:pt>
    <dgm:pt modelId="{CAAF73DE-F587-4D44-8F22-F45FF7B34021}" type="parTrans" cxnId="{E2FF7AD1-68C7-43E7-95B9-BFA4A66C837C}">
      <dgm:prSet/>
      <dgm:spPr/>
      <dgm:t>
        <a:bodyPr/>
        <a:lstStyle/>
        <a:p>
          <a:endParaRPr lang="en-US"/>
        </a:p>
      </dgm:t>
    </dgm:pt>
    <dgm:pt modelId="{893313A6-A416-410A-ACF9-807D14A182CE}" type="sibTrans" cxnId="{E2FF7AD1-68C7-43E7-95B9-BFA4A66C837C}">
      <dgm:prSet/>
      <dgm:spPr/>
      <dgm:t>
        <a:bodyPr/>
        <a:lstStyle/>
        <a:p>
          <a:endParaRPr lang="en-US"/>
        </a:p>
      </dgm:t>
    </dgm:pt>
    <dgm:pt modelId="{4352AE70-3A25-41BC-A4CA-A809848C2AAA}">
      <dgm:prSet custT="1"/>
      <dgm:spPr/>
      <dgm:t>
        <a:bodyPr/>
        <a:lstStyle/>
        <a:p>
          <a:r>
            <a:rPr lang="fa-IR" sz="1600" b="1" dirty="0" smtClean="0">
              <a:cs typeface="B Nazanin" panose="00000400000000000000" pitchFamily="2" charset="-78"/>
            </a:rPr>
            <a:t>ایستگاه‌های استان خوزستان</a:t>
          </a:r>
          <a:endParaRPr lang="en-US" sz="1600" b="1" dirty="0">
            <a:cs typeface="B Nazanin" panose="00000400000000000000" pitchFamily="2" charset="-78"/>
          </a:endParaRPr>
        </a:p>
      </dgm:t>
    </dgm:pt>
    <dgm:pt modelId="{45F91B89-668E-4985-A341-85310EBA8AC5}" type="parTrans" cxnId="{5CADD4F4-50CC-4408-A82D-B9569DF4B00E}">
      <dgm:prSet/>
      <dgm:spPr/>
      <dgm:t>
        <a:bodyPr/>
        <a:lstStyle/>
        <a:p>
          <a:endParaRPr lang="en-US"/>
        </a:p>
      </dgm:t>
    </dgm:pt>
    <dgm:pt modelId="{DB163ACE-FB96-4D7F-9D7C-5A5D164C47D9}" type="sibTrans" cxnId="{5CADD4F4-50CC-4408-A82D-B9569DF4B00E}">
      <dgm:prSet/>
      <dgm:spPr/>
      <dgm:t>
        <a:bodyPr/>
        <a:lstStyle/>
        <a:p>
          <a:endParaRPr lang="en-US"/>
        </a:p>
      </dgm:t>
    </dgm:pt>
    <dgm:pt modelId="{64492A54-A78F-458C-A550-7301EDDBEE40}">
      <dgm:prSet custT="1"/>
      <dgm:spPr/>
      <dgm:t>
        <a:bodyPr/>
        <a:lstStyle/>
        <a:p>
          <a:r>
            <a:rPr lang="fa-IR" sz="1600" b="1" dirty="0" smtClean="0">
              <a:cs typeface="B Nazanin" panose="00000400000000000000" pitchFamily="2" charset="-78"/>
            </a:rPr>
            <a:t>ایستگاه‌های استان هرمزگان</a:t>
          </a:r>
          <a:endParaRPr lang="en-US" sz="1600" b="1" dirty="0">
            <a:cs typeface="B Nazanin" panose="00000400000000000000" pitchFamily="2" charset="-78"/>
          </a:endParaRPr>
        </a:p>
      </dgm:t>
    </dgm:pt>
    <dgm:pt modelId="{ADF81D62-EEDC-4FA6-8AC3-35B421A4E546}" type="parTrans" cxnId="{91FB306B-F861-457C-A68B-A32BCF40A574}">
      <dgm:prSet/>
      <dgm:spPr/>
      <dgm:t>
        <a:bodyPr/>
        <a:lstStyle/>
        <a:p>
          <a:endParaRPr lang="en-US"/>
        </a:p>
      </dgm:t>
    </dgm:pt>
    <dgm:pt modelId="{6BB65748-35AA-49C7-A959-24D13319FD4E}" type="sibTrans" cxnId="{91FB306B-F861-457C-A68B-A32BCF40A574}">
      <dgm:prSet/>
      <dgm:spPr/>
      <dgm:t>
        <a:bodyPr/>
        <a:lstStyle/>
        <a:p>
          <a:endParaRPr lang="en-US"/>
        </a:p>
      </dgm:t>
    </dgm:pt>
    <dgm:pt modelId="{19F85485-E87C-4506-B829-83162AE1002A}">
      <dgm:prSet custT="1"/>
      <dgm:spPr/>
      <dgm:t>
        <a:bodyPr/>
        <a:lstStyle/>
        <a:p>
          <a:r>
            <a:rPr lang="fa-IR" sz="1600" b="1" dirty="0" smtClean="0">
              <a:cs typeface="B Nazanin" panose="00000400000000000000" pitchFamily="2" charset="-78"/>
            </a:rPr>
            <a:t>ایستگاه‌های استان سیستان و بلوچستان</a:t>
          </a:r>
          <a:endParaRPr lang="en-US" sz="1600" b="1" dirty="0">
            <a:cs typeface="B Nazanin" panose="00000400000000000000" pitchFamily="2" charset="-78"/>
          </a:endParaRPr>
        </a:p>
      </dgm:t>
    </dgm:pt>
    <dgm:pt modelId="{B6EB6634-3883-415B-A531-D47371A8E434}" type="parTrans" cxnId="{79F61503-CE40-49CD-9198-E7933E9C6C54}">
      <dgm:prSet/>
      <dgm:spPr/>
      <dgm:t>
        <a:bodyPr/>
        <a:lstStyle/>
        <a:p>
          <a:endParaRPr lang="en-US"/>
        </a:p>
      </dgm:t>
    </dgm:pt>
    <dgm:pt modelId="{5CCD8A30-DE77-4F82-9C99-2C5579069BE3}" type="sibTrans" cxnId="{79F61503-CE40-49CD-9198-E7933E9C6C54}">
      <dgm:prSet/>
      <dgm:spPr/>
      <dgm:t>
        <a:bodyPr/>
        <a:lstStyle/>
        <a:p>
          <a:endParaRPr lang="en-US"/>
        </a:p>
      </dgm:t>
    </dgm:pt>
    <dgm:pt modelId="{70E14677-1B91-4F42-88B6-7480F06D7D2A}">
      <dgm:prSet custT="1"/>
      <dgm:spPr/>
      <dgm:t>
        <a:bodyPr/>
        <a:lstStyle/>
        <a:p>
          <a:r>
            <a:rPr lang="fa-IR" sz="1600" b="1" dirty="0" smtClean="0">
              <a:cs typeface="B Nazanin" panose="00000400000000000000" pitchFamily="2" charset="-78"/>
            </a:rPr>
            <a:t>ایستگاه‌های استان بوشهر</a:t>
          </a:r>
          <a:endParaRPr lang="en-US" sz="1600" b="1" dirty="0">
            <a:cs typeface="B Nazanin" panose="00000400000000000000" pitchFamily="2" charset="-78"/>
          </a:endParaRPr>
        </a:p>
      </dgm:t>
    </dgm:pt>
    <dgm:pt modelId="{D7421244-D564-4C64-9BE2-8874421CF2FB}" type="parTrans" cxnId="{F8D539D6-E503-4734-968F-752AE1B9B129}">
      <dgm:prSet/>
      <dgm:spPr/>
      <dgm:t>
        <a:bodyPr/>
        <a:lstStyle/>
        <a:p>
          <a:endParaRPr lang="en-US"/>
        </a:p>
      </dgm:t>
    </dgm:pt>
    <dgm:pt modelId="{FA2FC017-F760-4255-B2A6-D73C3C22DD28}" type="sibTrans" cxnId="{F8D539D6-E503-4734-968F-752AE1B9B129}">
      <dgm:prSet/>
      <dgm:spPr/>
      <dgm:t>
        <a:bodyPr/>
        <a:lstStyle/>
        <a:p>
          <a:endParaRPr lang="en-US"/>
        </a:p>
      </dgm:t>
    </dgm:pt>
    <dgm:pt modelId="{9C2CBBE2-3CC7-46AC-8457-7EF9D51D9FCC}">
      <dgm:prSet custT="1"/>
      <dgm:spPr/>
      <dgm:t>
        <a:bodyPr/>
        <a:lstStyle/>
        <a:p>
          <a:r>
            <a:rPr lang="fa-IR" sz="1050" b="1" dirty="0" smtClean="0">
              <a:cs typeface="B Nazanin" panose="00000400000000000000" pitchFamily="2" charset="-78"/>
            </a:rPr>
            <a:t>1. ایستگاه بندر امام خمینی</a:t>
          </a:r>
        </a:p>
        <a:p>
          <a:r>
            <a:rPr lang="fa-IR" sz="1050" b="1" dirty="0" smtClean="0">
              <a:cs typeface="B Nazanin" panose="00000400000000000000" pitchFamily="2" charset="-78"/>
            </a:rPr>
            <a:t>2. ایستگاه آبادان</a:t>
          </a:r>
        </a:p>
        <a:p>
          <a:r>
            <a:rPr lang="fa-IR" sz="1050" b="1" dirty="0" smtClean="0">
              <a:cs typeface="B Nazanin" panose="00000400000000000000" pitchFamily="2" charset="-78"/>
            </a:rPr>
            <a:t>3. ایستگاه خرمشهر</a:t>
          </a:r>
        </a:p>
        <a:p>
          <a:r>
            <a:rPr lang="fa-IR" sz="1050" b="1" dirty="0" smtClean="0">
              <a:cs typeface="B Nazanin" panose="00000400000000000000" pitchFamily="2" charset="-78"/>
            </a:rPr>
            <a:t>4. ایستگاه اروندکنار</a:t>
          </a:r>
          <a:endParaRPr lang="en-US" sz="1050" b="1" dirty="0">
            <a:cs typeface="B Nazanin" panose="00000400000000000000" pitchFamily="2" charset="-78"/>
          </a:endParaRPr>
        </a:p>
      </dgm:t>
    </dgm:pt>
    <dgm:pt modelId="{6CEBF714-C294-49E8-AFF9-9AD53BCDE475}" type="parTrans" cxnId="{DDD430DF-33EB-4861-BB9C-B1BA6A97EEC1}">
      <dgm:prSet/>
      <dgm:spPr/>
      <dgm:t>
        <a:bodyPr/>
        <a:lstStyle/>
        <a:p>
          <a:endParaRPr lang="en-US"/>
        </a:p>
      </dgm:t>
    </dgm:pt>
    <dgm:pt modelId="{19A8ED67-B718-4E99-9787-97326CCA9705}" type="sibTrans" cxnId="{DDD430DF-33EB-4861-BB9C-B1BA6A97EEC1}">
      <dgm:prSet/>
      <dgm:spPr/>
      <dgm:t>
        <a:bodyPr/>
        <a:lstStyle/>
        <a:p>
          <a:endParaRPr lang="en-US"/>
        </a:p>
      </dgm:t>
    </dgm:pt>
    <dgm:pt modelId="{F89A9DCC-CD8F-4228-B63D-2FBFCF8C3B7B}">
      <dgm:prSet custT="1"/>
      <dgm:spPr/>
      <dgm:t>
        <a:bodyPr/>
        <a:lstStyle/>
        <a:p>
          <a:r>
            <a:rPr lang="fa-IR" sz="1050" b="1" dirty="0" smtClean="0">
              <a:cs typeface="B Nazanin" panose="00000400000000000000" pitchFamily="2" charset="-78"/>
            </a:rPr>
            <a:t>1. ایستگاه بندر شهید رجائی</a:t>
          </a:r>
        </a:p>
        <a:p>
          <a:r>
            <a:rPr lang="fa-IR" sz="1050" b="1" dirty="0" smtClean="0">
              <a:cs typeface="B Nazanin" panose="00000400000000000000" pitchFamily="2" charset="-78"/>
            </a:rPr>
            <a:t>2. ایستگاه کشتی سازی خلیج فارس</a:t>
          </a:r>
        </a:p>
        <a:p>
          <a:r>
            <a:rPr lang="fa-IR" sz="1050" b="1" dirty="0" smtClean="0">
              <a:cs typeface="B Nazanin" panose="00000400000000000000" pitchFamily="2" charset="-78"/>
            </a:rPr>
            <a:t>3. ایستگاه کیش</a:t>
          </a:r>
        </a:p>
        <a:p>
          <a:r>
            <a:rPr lang="fa-IR" sz="1050" b="1" dirty="0" smtClean="0">
              <a:cs typeface="B Nazanin" panose="00000400000000000000" pitchFamily="2" charset="-78"/>
            </a:rPr>
            <a:t>4. ایستگاه بندر لنگه</a:t>
          </a:r>
        </a:p>
        <a:p>
          <a:r>
            <a:rPr lang="fa-IR" sz="1050" b="1" dirty="0" smtClean="0">
              <a:cs typeface="B Nazanin" panose="00000400000000000000" pitchFamily="2" charset="-78"/>
            </a:rPr>
            <a:t>5. ایستگاه قشم</a:t>
          </a:r>
        </a:p>
        <a:p>
          <a:r>
            <a:rPr lang="fa-IR" sz="1050" b="1" dirty="0" smtClean="0">
              <a:cs typeface="B Nazanin" panose="00000400000000000000" pitchFamily="2" charset="-78"/>
            </a:rPr>
            <a:t>6. ایستگاه جاسک</a:t>
          </a:r>
          <a:endParaRPr lang="en-US" sz="1050" b="1" dirty="0">
            <a:cs typeface="B Nazanin" panose="00000400000000000000" pitchFamily="2" charset="-78"/>
          </a:endParaRPr>
        </a:p>
      </dgm:t>
    </dgm:pt>
    <dgm:pt modelId="{84E0A0A5-238C-436E-8A51-09E37657F652}" type="parTrans" cxnId="{ABE5F2ED-BF1F-4CC6-8324-8D8427E582BF}">
      <dgm:prSet/>
      <dgm:spPr/>
      <dgm:t>
        <a:bodyPr/>
        <a:lstStyle/>
        <a:p>
          <a:endParaRPr lang="en-US"/>
        </a:p>
      </dgm:t>
    </dgm:pt>
    <dgm:pt modelId="{1927177F-38DE-4DE2-9647-392955659516}" type="sibTrans" cxnId="{ABE5F2ED-BF1F-4CC6-8324-8D8427E582BF}">
      <dgm:prSet/>
      <dgm:spPr/>
      <dgm:t>
        <a:bodyPr/>
        <a:lstStyle/>
        <a:p>
          <a:endParaRPr lang="en-US"/>
        </a:p>
      </dgm:t>
    </dgm:pt>
    <dgm:pt modelId="{8F0F28BC-0185-4097-8137-F5A746CCC50F}">
      <dgm:prSet custT="1"/>
      <dgm:spPr/>
      <dgm:t>
        <a:bodyPr/>
        <a:lstStyle/>
        <a:p>
          <a:r>
            <a:rPr lang="fa-IR" sz="1100" b="1" dirty="0" smtClean="0">
              <a:cs typeface="B Nazanin" panose="00000400000000000000" pitchFamily="2" charset="-78"/>
            </a:rPr>
            <a:t>1. ایستگاه چابهار</a:t>
          </a:r>
        </a:p>
        <a:p>
          <a:r>
            <a:rPr lang="fa-IR" sz="1100" b="1" dirty="0" smtClean="0">
              <a:cs typeface="B Nazanin" panose="00000400000000000000" pitchFamily="2" charset="-78"/>
            </a:rPr>
            <a:t>2. ایستگاه کلات</a:t>
          </a:r>
        </a:p>
        <a:p>
          <a:r>
            <a:rPr lang="fa-IR" sz="1100" b="1" dirty="0" smtClean="0">
              <a:cs typeface="B Nazanin" panose="00000400000000000000" pitchFamily="2" charset="-78"/>
            </a:rPr>
            <a:t>3. ایستگاه پسابندر</a:t>
          </a:r>
        </a:p>
      </dgm:t>
    </dgm:pt>
    <dgm:pt modelId="{EFACFE8A-4C84-477F-BD15-289CD7EB0D1A}" type="parTrans" cxnId="{B9DCE88F-AD0D-4077-B8B9-8F1F147B8DE5}">
      <dgm:prSet/>
      <dgm:spPr/>
      <dgm:t>
        <a:bodyPr/>
        <a:lstStyle/>
        <a:p>
          <a:endParaRPr lang="en-US"/>
        </a:p>
      </dgm:t>
    </dgm:pt>
    <dgm:pt modelId="{FB03D32F-B4E0-43A5-B202-582CFA2C5D22}" type="sibTrans" cxnId="{B9DCE88F-AD0D-4077-B8B9-8F1F147B8DE5}">
      <dgm:prSet/>
      <dgm:spPr/>
      <dgm:t>
        <a:bodyPr/>
        <a:lstStyle/>
        <a:p>
          <a:endParaRPr lang="en-US"/>
        </a:p>
      </dgm:t>
    </dgm:pt>
    <dgm:pt modelId="{48C317DB-BCBE-402F-9B31-7402A98840EC}">
      <dgm:prSet custT="1"/>
      <dgm:spPr/>
      <dgm:t>
        <a:bodyPr/>
        <a:lstStyle/>
        <a:p>
          <a:r>
            <a:rPr lang="fa-IR" sz="1050" b="1" dirty="0" smtClean="0">
              <a:cs typeface="B Nazanin" panose="00000400000000000000" pitchFamily="2" charset="-78"/>
            </a:rPr>
            <a:t>1. ایستگاه بوشهر</a:t>
          </a:r>
        </a:p>
        <a:p>
          <a:r>
            <a:rPr lang="fa-IR" sz="1050" b="1" dirty="0" smtClean="0">
              <a:cs typeface="B Nazanin" panose="00000400000000000000" pitchFamily="2" charset="-78"/>
            </a:rPr>
            <a:t>2. ایستگاه امام حسن</a:t>
          </a:r>
        </a:p>
        <a:p>
          <a:r>
            <a:rPr lang="fa-IR" sz="1050" b="1" dirty="0" smtClean="0">
              <a:cs typeface="B Nazanin" panose="00000400000000000000" pitchFamily="2" charset="-78"/>
            </a:rPr>
            <a:t>3. ایستگاه دیر</a:t>
          </a:r>
        </a:p>
        <a:p>
          <a:r>
            <a:rPr lang="fa-IR" sz="1050" b="1" dirty="0" smtClean="0">
              <a:cs typeface="B Nazanin" panose="00000400000000000000" pitchFamily="2" charset="-78"/>
            </a:rPr>
            <a:t>4. ایستگاه کنگان</a:t>
          </a:r>
          <a:endParaRPr lang="en-US" sz="1050" b="1" dirty="0">
            <a:cs typeface="B Nazanin" panose="00000400000000000000" pitchFamily="2" charset="-78"/>
          </a:endParaRPr>
        </a:p>
      </dgm:t>
    </dgm:pt>
    <dgm:pt modelId="{608EEB7C-F7E5-4A20-9B48-73E72729818D}" type="parTrans" cxnId="{0CFFE312-7885-4970-A5A3-D0DA2B22A670}">
      <dgm:prSet/>
      <dgm:spPr/>
      <dgm:t>
        <a:bodyPr/>
        <a:lstStyle/>
        <a:p>
          <a:endParaRPr lang="en-US"/>
        </a:p>
      </dgm:t>
    </dgm:pt>
    <dgm:pt modelId="{C2E7241E-FCAE-44B8-AA22-40D9A8356D13}" type="sibTrans" cxnId="{0CFFE312-7885-4970-A5A3-D0DA2B22A670}">
      <dgm:prSet/>
      <dgm:spPr/>
      <dgm:t>
        <a:bodyPr/>
        <a:lstStyle/>
        <a:p>
          <a:endParaRPr lang="en-US"/>
        </a:p>
      </dgm:t>
    </dgm:pt>
    <dgm:pt modelId="{C2793381-2B0B-478F-AA06-68700FDB2E52}" type="pres">
      <dgm:prSet presAssocID="{BE449DE1-4C48-4C63-A19B-28EFB802C49E}" presName="hierChild1" presStyleCnt="0">
        <dgm:presLayoutVars>
          <dgm:chPref val="1"/>
          <dgm:dir/>
          <dgm:animOne val="branch"/>
          <dgm:animLvl val="lvl"/>
          <dgm:resizeHandles/>
        </dgm:presLayoutVars>
      </dgm:prSet>
      <dgm:spPr/>
      <dgm:t>
        <a:bodyPr/>
        <a:lstStyle/>
        <a:p>
          <a:endParaRPr lang="en-US"/>
        </a:p>
      </dgm:t>
    </dgm:pt>
    <dgm:pt modelId="{AC749341-53DC-41D5-B4D3-68BCE62ED5A0}" type="pres">
      <dgm:prSet presAssocID="{A482AF65-68DB-4C33-A14E-7DF21E4ACD25}" presName="hierRoot1" presStyleCnt="0"/>
      <dgm:spPr/>
    </dgm:pt>
    <dgm:pt modelId="{1843A3B7-B536-4A6E-B37C-6B1EDED4081A}" type="pres">
      <dgm:prSet presAssocID="{A482AF65-68DB-4C33-A14E-7DF21E4ACD25}" presName="composite" presStyleCnt="0"/>
      <dgm:spPr/>
    </dgm:pt>
    <dgm:pt modelId="{04F26919-6525-47DA-AFAB-232B51DF1EE3}" type="pres">
      <dgm:prSet presAssocID="{A482AF65-68DB-4C33-A14E-7DF21E4ACD25}" presName="background" presStyleLbl="node0" presStyleIdx="0" presStyleCnt="1"/>
      <dgm:spPr/>
    </dgm:pt>
    <dgm:pt modelId="{7D2C6B1B-72C7-45E0-A926-EC510327C925}" type="pres">
      <dgm:prSet presAssocID="{A482AF65-68DB-4C33-A14E-7DF21E4ACD25}" presName="text" presStyleLbl="fgAcc0" presStyleIdx="0" presStyleCnt="1" custScaleX="251594" custScaleY="151208">
        <dgm:presLayoutVars>
          <dgm:chPref val="3"/>
        </dgm:presLayoutVars>
      </dgm:prSet>
      <dgm:spPr/>
      <dgm:t>
        <a:bodyPr/>
        <a:lstStyle/>
        <a:p>
          <a:endParaRPr lang="en-US"/>
        </a:p>
      </dgm:t>
    </dgm:pt>
    <dgm:pt modelId="{31C88843-456F-4EED-96D0-EEE2AD829C34}" type="pres">
      <dgm:prSet presAssocID="{A482AF65-68DB-4C33-A14E-7DF21E4ACD25}" presName="hierChild2" presStyleCnt="0"/>
      <dgm:spPr/>
    </dgm:pt>
    <dgm:pt modelId="{7AED952C-0DC8-49B7-91DB-F78FAE335E94}" type="pres">
      <dgm:prSet presAssocID="{D7421244-D564-4C64-9BE2-8874421CF2FB}" presName="Name10" presStyleLbl="parChTrans1D2" presStyleIdx="0" presStyleCnt="7"/>
      <dgm:spPr/>
      <dgm:t>
        <a:bodyPr/>
        <a:lstStyle/>
        <a:p>
          <a:endParaRPr lang="en-US"/>
        </a:p>
      </dgm:t>
    </dgm:pt>
    <dgm:pt modelId="{4711BFD9-7EF8-4344-A91F-8139E512E1B9}" type="pres">
      <dgm:prSet presAssocID="{70E14677-1B91-4F42-88B6-7480F06D7D2A}" presName="hierRoot2" presStyleCnt="0"/>
      <dgm:spPr/>
    </dgm:pt>
    <dgm:pt modelId="{47696595-665B-4B5C-B9ED-17A506B5EE26}" type="pres">
      <dgm:prSet presAssocID="{70E14677-1B91-4F42-88B6-7480F06D7D2A}" presName="composite2" presStyleCnt="0"/>
      <dgm:spPr/>
    </dgm:pt>
    <dgm:pt modelId="{41C07EA6-CED0-4697-8C73-06DBFFD2499C}" type="pres">
      <dgm:prSet presAssocID="{70E14677-1B91-4F42-88B6-7480F06D7D2A}" presName="background2" presStyleLbl="node2" presStyleIdx="0" presStyleCnt="7"/>
      <dgm:spPr/>
    </dgm:pt>
    <dgm:pt modelId="{FA278355-8799-4BA0-BEF2-B25C2E82A13C}" type="pres">
      <dgm:prSet presAssocID="{70E14677-1B91-4F42-88B6-7480F06D7D2A}" presName="text2" presStyleLbl="fgAcc2" presStyleIdx="0" presStyleCnt="7">
        <dgm:presLayoutVars>
          <dgm:chPref val="3"/>
        </dgm:presLayoutVars>
      </dgm:prSet>
      <dgm:spPr/>
      <dgm:t>
        <a:bodyPr/>
        <a:lstStyle/>
        <a:p>
          <a:endParaRPr lang="en-US"/>
        </a:p>
      </dgm:t>
    </dgm:pt>
    <dgm:pt modelId="{A2101C47-F2E2-4FCE-859F-EE928FB1FB43}" type="pres">
      <dgm:prSet presAssocID="{70E14677-1B91-4F42-88B6-7480F06D7D2A}" presName="hierChild3" presStyleCnt="0"/>
      <dgm:spPr/>
    </dgm:pt>
    <dgm:pt modelId="{7A7F44EE-F412-40CF-8071-30CBF5841814}" type="pres">
      <dgm:prSet presAssocID="{608EEB7C-F7E5-4A20-9B48-73E72729818D}" presName="Name17" presStyleLbl="parChTrans1D3" presStyleIdx="0" presStyleCnt="7"/>
      <dgm:spPr/>
      <dgm:t>
        <a:bodyPr/>
        <a:lstStyle/>
        <a:p>
          <a:endParaRPr lang="en-US"/>
        </a:p>
      </dgm:t>
    </dgm:pt>
    <dgm:pt modelId="{4B52D68D-6E7F-469F-B138-97207559A9B3}" type="pres">
      <dgm:prSet presAssocID="{48C317DB-BCBE-402F-9B31-7402A98840EC}" presName="hierRoot3" presStyleCnt="0"/>
      <dgm:spPr/>
    </dgm:pt>
    <dgm:pt modelId="{1EEA0E24-D408-4706-8116-DC4BF2A6FCA7}" type="pres">
      <dgm:prSet presAssocID="{48C317DB-BCBE-402F-9B31-7402A98840EC}" presName="composite3" presStyleCnt="0"/>
      <dgm:spPr/>
    </dgm:pt>
    <dgm:pt modelId="{F631436E-EBAE-45EB-A421-08CAB2EC33D0}" type="pres">
      <dgm:prSet presAssocID="{48C317DB-BCBE-402F-9B31-7402A98840EC}" presName="background3" presStyleLbl="node3" presStyleIdx="0" presStyleCnt="7"/>
      <dgm:spPr/>
    </dgm:pt>
    <dgm:pt modelId="{3630ED00-3AC0-4A43-9D22-DCEAFF9D9573}" type="pres">
      <dgm:prSet presAssocID="{48C317DB-BCBE-402F-9B31-7402A98840EC}" presName="text3" presStyleLbl="fgAcc3" presStyleIdx="0" presStyleCnt="7" custScaleY="208567">
        <dgm:presLayoutVars>
          <dgm:chPref val="3"/>
        </dgm:presLayoutVars>
      </dgm:prSet>
      <dgm:spPr/>
      <dgm:t>
        <a:bodyPr/>
        <a:lstStyle/>
        <a:p>
          <a:endParaRPr lang="en-US"/>
        </a:p>
      </dgm:t>
    </dgm:pt>
    <dgm:pt modelId="{84FC3E0E-ABA2-4780-A466-BD08C55373E8}" type="pres">
      <dgm:prSet presAssocID="{48C317DB-BCBE-402F-9B31-7402A98840EC}" presName="hierChild4" presStyleCnt="0"/>
      <dgm:spPr/>
    </dgm:pt>
    <dgm:pt modelId="{D9055181-5DCB-47DE-8A0F-2F973BA1CE94}" type="pres">
      <dgm:prSet presAssocID="{B6EB6634-3883-415B-A531-D47371A8E434}" presName="Name10" presStyleLbl="parChTrans1D2" presStyleIdx="1" presStyleCnt="7"/>
      <dgm:spPr/>
      <dgm:t>
        <a:bodyPr/>
        <a:lstStyle/>
        <a:p>
          <a:endParaRPr lang="en-US"/>
        </a:p>
      </dgm:t>
    </dgm:pt>
    <dgm:pt modelId="{5808C2C2-DF6A-46E7-99F4-29A9CA843904}" type="pres">
      <dgm:prSet presAssocID="{19F85485-E87C-4506-B829-83162AE1002A}" presName="hierRoot2" presStyleCnt="0"/>
      <dgm:spPr/>
    </dgm:pt>
    <dgm:pt modelId="{A97EC11E-5183-4501-BC70-1D56D9A194D0}" type="pres">
      <dgm:prSet presAssocID="{19F85485-E87C-4506-B829-83162AE1002A}" presName="composite2" presStyleCnt="0"/>
      <dgm:spPr/>
    </dgm:pt>
    <dgm:pt modelId="{9A599405-E795-43EF-8CAB-294E5FA941E8}" type="pres">
      <dgm:prSet presAssocID="{19F85485-E87C-4506-B829-83162AE1002A}" presName="background2" presStyleLbl="node2" presStyleIdx="1" presStyleCnt="7"/>
      <dgm:spPr/>
    </dgm:pt>
    <dgm:pt modelId="{A19CC319-01CA-4609-84FD-A0A8B51B4FE2}" type="pres">
      <dgm:prSet presAssocID="{19F85485-E87C-4506-B829-83162AE1002A}" presName="text2" presStyleLbl="fgAcc2" presStyleIdx="1" presStyleCnt="7" custScaleX="180327">
        <dgm:presLayoutVars>
          <dgm:chPref val="3"/>
        </dgm:presLayoutVars>
      </dgm:prSet>
      <dgm:spPr/>
      <dgm:t>
        <a:bodyPr/>
        <a:lstStyle/>
        <a:p>
          <a:endParaRPr lang="en-US"/>
        </a:p>
      </dgm:t>
    </dgm:pt>
    <dgm:pt modelId="{52630EA5-B107-4B07-B79F-B7E878792DE4}" type="pres">
      <dgm:prSet presAssocID="{19F85485-E87C-4506-B829-83162AE1002A}" presName="hierChild3" presStyleCnt="0"/>
      <dgm:spPr/>
    </dgm:pt>
    <dgm:pt modelId="{B8924493-8E67-4D72-A618-79472D523D41}" type="pres">
      <dgm:prSet presAssocID="{EFACFE8A-4C84-477F-BD15-289CD7EB0D1A}" presName="Name17" presStyleLbl="parChTrans1D3" presStyleIdx="1" presStyleCnt="7"/>
      <dgm:spPr/>
      <dgm:t>
        <a:bodyPr/>
        <a:lstStyle/>
        <a:p>
          <a:endParaRPr lang="en-US"/>
        </a:p>
      </dgm:t>
    </dgm:pt>
    <dgm:pt modelId="{66BE4E02-21F0-4AE8-8E48-609BFD872FAD}" type="pres">
      <dgm:prSet presAssocID="{8F0F28BC-0185-4097-8137-F5A746CCC50F}" presName="hierRoot3" presStyleCnt="0"/>
      <dgm:spPr/>
    </dgm:pt>
    <dgm:pt modelId="{5FD0A6D5-FB35-4235-ADA5-7E5806165493}" type="pres">
      <dgm:prSet presAssocID="{8F0F28BC-0185-4097-8137-F5A746CCC50F}" presName="composite3" presStyleCnt="0"/>
      <dgm:spPr/>
    </dgm:pt>
    <dgm:pt modelId="{76135D7D-DA6A-4B9E-997B-B8681F28950C}" type="pres">
      <dgm:prSet presAssocID="{8F0F28BC-0185-4097-8137-F5A746CCC50F}" presName="background3" presStyleLbl="node3" presStyleIdx="1" presStyleCnt="7"/>
      <dgm:spPr/>
    </dgm:pt>
    <dgm:pt modelId="{BA1796D7-EF56-4600-B9ED-B979D2E2D338}" type="pres">
      <dgm:prSet presAssocID="{8F0F28BC-0185-4097-8137-F5A746CCC50F}" presName="text3" presStyleLbl="fgAcc3" presStyleIdx="1" presStyleCnt="7" custScaleY="150406">
        <dgm:presLayoutVars>
          <dgm:chPref val="3"/>
        </dgm:presLayoutVars>
      </dgm:prSet>
      <dgm:spPr/>
      <dgm:t>
        <a:bodyPr/>
        <a:lstStyle/>
        <a:p>
          <a:endParaRPr lang="en-US"/>
        </a:p>
      </dgm:t>
    </dgm:pt>
    <dgm:pt modelId="{BC9596F8-136B-43B6-A931-78F6B17FE69F}" type="pres">
      <dgm:prSet presAssocID="{8F0F28BC-0185-4097-8137-F5A746CCC50F}" presName="hierChild4" presStyleCnt="0"/>
      <dgm:spPr/>
    </dgm:pt>
    <dgm:pt modelId="{A79B7B86-5560-4FBD-A8D9-66CED1EAE305}" type="pres">
      <dgm:prSet presAssocID="{ADF81D62-EEDC-4FA6-8AC3-35B421A4E546}" presName="Name10" presStyleLbl="parChTrans1D2" presStyleIdx="2" presStyleCnt="7"/>
      <dgm:spPr/>
      <dgm:t>
        <a:bodyPr/>
        <a:lstStyle/>
        <a:p>
          <a:endParaRPr lang="en-US"/>
        </a:p>
      </dgm:t>
    </dgm:pt>
    <dgm:pt modelId="{34A5AF6A-1613-4217-95E9-472C9BF13DF2}" type="pres">
      <dgm:prSet presAssocID="{64492A54-A78F-458C-A550-7301EDDBEE40}" presName="hierRoot2" presStyleCnt="0"/>
      <dgm:spPr/>
    </dgm:pt>
    <dgm:pt modelId="{8E8EC7DD-396B-4FDD-A4C7-69D079E4BFE4}" type="pres">
      <dgm:prSet presAssocID="{64492A54-A78F-458C-A550-7301EDDBEE40}" presName="composite2" presStyleCnt="0"/>
      <dgm:spPr/>
    </dgm:pt>
    <dgm:pt modelId="{3992943C-C19E-4CC0-952B-07D5BD7687A8}" type="pres">
      <dgm:prSet presAssocID="{64492A54-A78F-458C-A550-7301EDDBEE40}" presName="background2" presStyleLbl="node2" presStyleIdx="2" presStyleCnt="7"/>
      <dgm:spPr/>
    </dgm:pt>
    <dgm:pt modelId="{8282A0F1-DB9A-44D3-890B-44577DA852E2}" type="pres">
      <dgm:prSet presAssocID="{64492A54-A78F-458C-A550-7301EDDBEE40}" presName="text2" presStyleLbl="fgAcc2" presStyleIdx="2" presStyleCnt="7" custScaleX="125062">
        <dgm:presLayoutVars>
          <dgm:chPref val="3"/>
        </dgm:presLayoutVars>
      </dgm:prSet>
      <dgm:spPr/>
      <dgm:t>
        <a:bodyPr/>
        <a:lstStyle/>
        <a:p>
          <a:endParaRPr lang="en-US"/>
        </a:p>
      </dgm:t>
    </dgm:pt>
    <dgm:pt modelId="{F470458F-8C54-4473-A7E6-C0E7FA3793F3}" type="pres">
      <dgm:prSet presAssocID="{64492A54-A78F-458C-A550-7301EDDBEE40}" presName="hierChild3" presStyleCnt="0"/>
      <dgm:spPr/>
    </dgm:pt>
    <dgm:pt modelId="{1D853545-9F4A-4897-B7D8-25E2B1FBEBD8}" type="pres">
      <dgm:prSet presAssocID="{84E0A0A5-238C-436E-8A51-09E37657F652}" presName="Name17" presStyleLbl="parChTrans1D3" presStyleIdx="2" presStyleCnt="7"/>
      <dgm:spPr/>
      <dgm:t>
        <a:bodyPr/>
        <a:lstStyle/>
        <a:p>
          <a:endParaRPr lang="en-US"/>
        </a:p>
      </dgm:t>
    </dgm:pt>
    <dgm:pt modelId="{47964688-8ED9-4FD6-A094-8C0241777E8E}" type="pres">
      <dgm:prSet presAssocID="{F89A9DCC-CD8F-4228-B63D-2FBFCF8C3B7B}" presName="hierRoot3" presStyleCnt="0"/>
      <dgm:spPr/>
    </dgm:pt>
    <dgm:pt modelId="{9C8F3095-0DAA-45F0-9E04-0A4A1C40C887}" type="pres">
      <dgm:prSet presAssocID="{F89A9DCC-CD8F-4228-B63D-2FBFCF8C3B7B}" presName="composite3" presStyleCnt="0"/>
      <dgm:spPr/>
    </dgm:pt>
    <dgm:pt modelId="{3B084CB1-EEFF-48DC-AF5A-59746A3A0D57}" type="pres">
      <dgm:prSet presAssocID="{F89A9DCC-CD8F-4228-B63D-2FBFCF8C3B7B}" presName="background3" presStyleLbl="node3" presStyleIdx="2" presStyleCnt="7"/>
      <dgm:spPr/>
    </dgm:pt>
    <dgm:pt modelId="{D1FC9E8E-FD68-47F6-AEE6-51BAF903B298}" type="pres">
      <dgm:prSet presAssocID="{F89A9DCC-CD8F-4228-B63D-2FBFCF8C3B7B}" presName="text3" presStyleLbl="fgAcc3" presStyleIdx="2" presStyleCnt="7" custScaleY="338832">
        <dgm:presLayoutVars>
          <dgm:chPref val="3"/>
        </dgm:presLayoutVars>
      </dgm:prSet>
      <dgm:spPr/>
      <dgm:t>
        <a:bodyPr/>
        <a:lstStyle/>
        <a:p>
          <a:endParaRPr lang="en-US"/>
        </a:p>
      </dgm:t>
    </dgm:pt>
    <dgm:pt modelId="{19EED4E4-67D7-4325-8455-6AFCD25038CD}" type="pres">
      <dgm:prSet presAssocID="{F89A9DCC-CD8F-4228-B63D-2FBFCF8C3B7B}" presName="hierChild4" presStyleCnt="0"/>
      <dgm:spPr/>
    </dgm:pt>
    <dgm:pt modelId="{F01F2FAB-5C3C-4355-A2D0-43387CF3D6C2}" type="pres">
      <dgm:prSet presAssocID="{45F91B89-668E-4985-A341-85310EBA8AC5}" presName="Name10" presStyleLbl="parChTrans1D2" presStyleIdx="3" presStyleCnt="7"/>
      <dgm:spPr/>
      <dgm:t>
        <a:bodyPr/>
        <a:lstStyle/>
        <a:p>
          <a:endParaRPr lang="en-US"/>
        </a:p>
      </dgm:t>
    </dgm:pt>
    <dgm:pt modelId="{C8913A26-E2E3-436E-9CAB-4042C94E33A0}" type="pres">
      <dgm:prSet presAssocID="{4352AE70-3A25-41BC-A4CA-A809848C2AAA}" presName="hierRoot2" presStyleCnt="0"/>
      <dgm:spPr/>
    </dgm:pt>
    <dgm:pt modelId="{81E99ED0-B0CA-4AEF-BA82-8B660F91B22C}" type="pres">
      <dgm:prSet presAssocID="{4352AE70-3A25-41BC-A4CA-A809848C2AAA}" presName="composite2" presStyleCnt="0"/>
      <dgm:spPr/>
    </dgm:pt>
    <dgm:pt modelId="{1097ACD4-A631-4F33-97AA-4779E85FCB64}" type="pres">
      <dgm:prSet presAssocID="{4352AE70-3A25-41BC-A4CA-A809848C2AAA}" presName="background2" presStyleLbl="node2" presStyleIdx="3" presStyleCnt="7"/>
      <dgm:spPr/>
    </dgm:pt>
    <dgm:pt modelId="{25002B6B-20C1-4EF7-95DA-5490BE91298D}" type="pres">
      <dgm:prSet presAssocID="{4352AE70-3A25-41BC-A4CA-A809848C2AAA}" presName="text2" presStyleLbl="fgAcc2" presStyleIdx="3" presStyleCnt="7" custScaleX="127954">
        <dgm:presLayoutVars>
          <dgm:chPref val="3"/>
        </dgm:presLayoutVars>
      </dgm:prSet>
      <dgm:spPr/>
      <dgm:t>
        <a:bodyPr/>
        <a:lstStyle/>
        <a:p>
          <a:endParaRPr lang="en-US"/>
        </a:p>
      </dgm:t>
    </dgm:pt>
    <dgm:pt modelId="{F9B2D087-56E4-49B3-9AD9-14097D92A938}" type="pres">
      <dgm:prSet presAssocID="{4352AE70-3A25-41BC-A4CA-A809848C2AAA}" presName="hierChild3" presStyleCnt="0"/>
      <dgm:spPr/>
    </dgm:pt>
    <dgm:pt modelId="{03820DBC-80D4-4E3D-A870-F738CB407795}" type="pres">
      <dgm:prSet presAssocID="{6CEBF714-C294-49E8-AFF9-9AD53BCDE475}" presName="Name17" presStyleLbl="parChTrans1D3" presStyleIdx="3" presStyleCnt="7"/>
      <dgm:spPr/>
      <dgm:t>
        <a:bodyPr/>
        <a:lstStyle/>
        <a:p>
          <a:endParaRPr lang="en-US"/>
        </a:p>
      </dgm:t>
    </dgm:pt>
    <dgm:pt modelId="{876BB84B-1DE5-418B-B332-3D4378E9BC68}" type="pres">
      <dgm:prSet presAssocID="{9C2CBBE2-3CC7-46AC-8457-7EF9D51D9FCC}" presName="hierRoot3" presStyleCnt="0"/>
      <dgm:spPr/>
    </dgm:pt>
    <dgm:pt modelId="{8FDC4FFA-2A65-4CBF-90BA-B95D4567590B}" type="pres">
      <dgm:prSet presAssocID="{9C2CBBE2-3CC7-46AC-8457-7EF9D51D9FCC}" presName="composite3" presStyleCnt="0"/>
      <dgm:spPr/>
    </dgm:pt>
    <dgm:pt modelId="{51E869E8-BDAB-49B4-B69E-68BF6E704F19}" type="pres">
      <dgm:prSet presAssocID="{9C2CBBE2-3CC7-46AC-8457-7EF9D51D9FCC}" presName="background3" presStyleLbl="node3" presStyleIdx="3" presStyleCnt="7"/>
      <dgm:spPr/>
    </dgm:pt>
    <dgm:pt modelId="{0A86684C-ECB4-4D3B-A912-E641AB5A678B}" type="pres">
      <dgm:prSet presAssocID="{9C2CBBE2-3CC7-46AC-8457-7EF9D51D9FCC}" presName="text3" presStyleLbl="fgAcc3" presStyleIdx="3" presStyleCnt="7" custScaleY="228109">
        <dgm:presLayoutVars>
          <dgm:chPref val="3"/>
        </dgm:presLayoutVars>
      </dgm:prSet>
      <dgm:spPr/>
      <dgm:t>
        <a:bodyPr/>
        <a:lstStyle/>
        <a:p>
          <a:endParaRPr lang="en-US"/>
        </a:p>
      </dgm:t>
    </dgm:pt>
    <dgm:pt modelId="{40B11E88-6950-4D86-8A18-305D466B5719}" type="pres">
      <dgm:prSet presAssocID="{9C2CBBE2-3CC7-46AC-8457-7EF9D51D9FCC}" presName="hierChild4" presStyleCnt="0"/>
      <dgm:spPr/>
    </dgm:pt>
    <dgm:pt modelId="{1A672E08-47A9-4D8F-9088-513FF518409D}" type="pres">
      <dgm:prSet presAssocID="{B0E43739-221C-444C-A677-BC147F538FDD}" presName="Name10" presStyleLbl="parChTrans1D2" presStyleIdx="4" presStyleCnt="7"/>
      <dgm:spPr/>
      <dgm:t>
        <a:bodyPr/>
        <a:lstStyle/>
        <a:p>
          <a:endParaRPr lang="en-US"/>
        </a:p>
      </dgm:t>
    </dgm:pt>
    <dgm:pt modelId="{9202B30C-A9CC-4789-895E-D3FD7A382DF2}" type="pres">
      <dgm:prSet presAssocID="{544A36C0-9404-48ED-9CBA-146FA6D84090}" presName="hierRoot2" presStyleCnt="0"/>
      <dgm:spPr/>
    </dgm:pt>
    <dgm:pt modelId="{915A5AD4-7E62-4C12-AA4B-05CF01F808E2}" type="pres">
      <dgm:prSet presAssocID="{544A36C0-9404-48ED-9CBA-146FA6D84090}" presName="composite2" presStyleCnt="0"/>
      <dgm:spPr/>
    </dgm:pt>
    <dgm:pt modelId="{C7D00523-E362-4A84-9DBD-F9D52AC755AB}" type="pres">
      <dgm:prSet presAssocID="{544A36C0-9404-48ED-9CBA-146FA6D84090}" presName="background2" presStyleLbl="node2" presStyleIdx="4" presStyleCnt="7"/>
      <dgm:spPr/>
    </dgm:pt>
    <dgm:pt modelId="{CBD7FE15-2A88-4BD9-8CD5-BAEF86444374}" type="pres">
      <dgm:prSet presAssocID="{544A36C0-9404-48ED-9CBA-146FA6D84090}" presName="text2" presStyleLbl="fgAcc2" presStyleIdx="4" presStyleCnt="7" custScaleX="130706">
        <dgm:presLayoutVars>
          <dgm:chPref val="3"/>
        </dgm:presLayoutVars>
      </dgm:prSet>
      <dgm:spPr/>
      <dgm:t>
        <a:bodyPr/>
        <a:lstStyle/>
        <a:p>
          <a:endParaRPr lang="en-US"/>
        </a:p>
      </dgm:t>
    </dgm:pt>
    <dgm:pt modelId="{7CF4DE9D-CACA-4A3C-AA93-DCF5908BEEC4}" type="pres">
      <dgm:prSet presAssocID="{544A36C0-9404-48ED-9CBA-146FA6D84090}" presName="hierChild3" presStyleCnt="0"/>
      <dgm:spPr/>
    </dgm:pt>
    <dgm:pt modelId="{3FD71B32-83F2-4BE0-85B6-47E83200016F}" type="pres">
      <dgm:prSet presAssocID="{CAAF73DE-F587-4D44-8F22-F45FF7B34021}" presName="Name17" presStyleLbl="parChTrans1D3" presStyleIdx="4" presStyleCnt="7"/>
      <dgm:spPr/>
      <dgm:t>
        <a:bodyPr/>
        <a:lstStyle/>
        <a:p>
          <a:endParaRPr lang="en-US"/>
        </a:p>
      </dgm:t>
    </dgm:pt>
    <dgm:pt modelId="{EB46232E-C2E2-46D9-BFCE-1B233E8D07D0}" type="pres">
      <dgm:prSet presAssocID="{024C728C-D86C-4FAE-B2C5-9613E8B25AD9}" presName="hierRoot3" presStyleCnt="0"/>
      <dgm:spPr/>
    </dgm:pt>
    <dgm:pt modelId="{14E87D3F-DF43-4FC8-A73C-7447EA8AA129}" type="pres">
      <dgm:prSet presAssocID="{024C728C-D86C-4FAE-B2C5-9613E8B25AD9}" presName="composite3" presStyleCnt="0"/>
      <dgm:spPr/>
    </dgm:pt>
    <dgm:pt modelId="{4ECB40DD-215F-4CC8-9BCD-1A6BA3ACBC44}" type="pres">
      <dgm:prSet presAssocID="{024C728C-D86C-4FAE-B2C5-9613E8B25AD9}" presName="background3" presStyleLbl="node3" presStyleIdx="4" presStyleCnt="7"/>
      <dgm:spPr/>
    </dgm:pt>
    <dgm:pt modelId="{09DFC307-E41B-4B40-AC8C-BB2FA8D1C602}" type="pres">
      <dgm:prSet presAssocID="{024C728C-D86C-4FAE-B2C5-9613E8B25AD9}" presName="text3" presStyleLbl="fgAcc3" presStyleIdx="4" presStyleCnt="7">
        <dgm:presLayoutVars>
          <dgm:chPref val="3"/>
        </dgm:presLayoutVars>
      </dgm:prSet>
      <dgm:spPr/>
      <dgm:t>
        <a:bodyPr/>
        <a:lstStyle/>
        <a:p>
          <a:endParaRPr lang="en-US"/>
        </a:p>
      </dgm:t>
    </dgm:pt>
    <dgm:pt modelId="{865A17E1-5153-4A45-846C-33C29F7802C7}" type="pres">
      <dgm:prSet presAssocID="{024C728C-D86C-4FAE-B2C5-9613E8B25AD9}" presName="hierChild4" presStyleCnt="0"/>
      <dgm:spPr/>
    </dgm:pt>
    <dgm:pt modelId="{044BA1B8-13A0-4ED6-ACF7-91A5E456A4F3}" type="pres">
      <dgm:prSet presAssocID="{40BF1A52-6251-49B7-97DD-149E53B14574}" presName="Name10" presStyleLbl="parChTrans1D2" presStyleIdx="5" presStyleCnt="7"/>
      <dgm:spPr/>
      <dgm:t>
        <a:bodyPr/>
        <a:lstStyle/>
        <a:p>
          <a:endParaRPr lang="en-US"/>
        </a:p>
      </dgm:t>
    </dgm:pt>
    <dgm:pt modelId="{E5EFFCAC-9779-41D6-AC8C-45FE32A742D2}" type="pres">
      <dgm:prSet presAssocID="{6ECCEED5-7B50-4E61-94DE-2350D19ECA58}" presName="hierRoot2" presStyleCnt="0"/>
      <dgm:spPr/>
    </dgm:pt>
    <dgm:pt modelId="{71133BBD-882C-4162-B421-617AFA033458}" type="pres">
      <dgm:prSet presAssocID="{6ECCEED5-7B50-4E61-94DE-2350D19ECA58}" presName="composite2" presStyleCnt="0"/>
      <dgm:spPr/>
    </dgm:pt>
    <dgm:pt modelId="{5FB12E69-5BEE-44AC-81DC-DAFFB6E39A11}" type="pres">
      <dgm:prSet presAssocID="{6ECCEED5-7B50-4E61-94DE-2350D19ECA58}" presName="background2" presStyleLbl="node2" presStyleIdx="5" presStyleCnt="7"/>
      <dgm:spPr/>
    </dgm:pt>
    <dgm:pt modelId="{6A04CB7E-2297-4077-9C75-A2D03B981ED2}" type="pres">
      <dgm:prSet presAssocID="{6ECCEED5-7B50-4E61-94DE-2350D19ECA58}" presName="text2" presStyleLbl="fgAcc2" presStyleIdx="5" presStyleCnt="7" custScaleX="122082">
        <dgm:presLayoutVars>
          <dgm:chPref val="3"/>
        </dgm:presLayoutVars>
      </dgm:prSet>
      <dgm:spPr/>
      <dgm:t>
        <a:bodyPr/>
        <a:lstStyle/>
        <a:p>
          <a:endParaRPr lang="en-US"/>
        </a:p>
      </dgm:t>
    </dgm:pt>
    <dgm:pt modelId="{E110D860-BC3D-4518-83AE-88B25D45DB35}" type="pres">
      <dgm:prSet presAssocID="{6ECCEED5-7B50-4E61-94DE-2350D19ECA58}" presName="hierChild3" presStyleCnt="0"/>
      <dgm:spPr/>
    </dgm:pt>
    <dgm:pt modelId="{044A4221-E34C-45A6-BBF5-AD1E14F1A8D4}" type="pres">
      <dgm:prSet presAssocID="{D97F4E20-EF69-441F-A7E8-C0DDC0EA62DD}" presName="Name17" presStyleLbl="parChTrans1D3" presStyleIdx="5" presStyleCnt="7"/>
      <dgm:spPr/>
      <dgm:t>
        <a:bodyPr/>
        <a:lstStyle/>
        <a:p>
          <a:endParaRPr lang="en-US"/>
        </a:p>
      </dgm:t>
    </dgm:pt>
    <dgm:pt modelId="{F0E73ACC-A6FB-4341-A035-0B8226B7D979}" type="pres">
      <dgm:prSet presAssocID="{CB2134E7-39E9-4CA0-8CA8-1FDA1D4A0D0E}" presName="hierRoot3" presStyleCnt="0"/>
      <dgm:spPr/>
    </dgm:pt>
    <dgm:pt modelId="{2BC222ED-CDE4-4A71-AB73-EC9BD6B119DD}" type="pres">
      <dgm:prSet presAssocID="{CB2134E7-39E9-4CA0-8CA8-1FDA1D4A0D0E}" presName="composite3" presStyleCnt="0"/>
      <dgm:spPr/>
    </dgm:pt>
    <dgm:pt modelId="{F6B71E58-D29E-456D-8332-04AC0DCE732E}" type="pres">
      <dgm:prSet presAssocID="{CB2134E7-39E9-4CA0-8CA8-1FDA1D4A0D0E}" presName="background3" presStyleLbl="node3" presStyleIdx="5" presStyleCnt="7"/>
      <dgm:spPr/>
    </dgm:pt>
    <dgm:pt modelId="{E051D787-6069-496E-9BC6-8E7D42A438E2}" type="pres">
      <dgm:prSet presAssocID="{CB2134E7-39E9-4CA0-8CA8-1FDA1D4A0D0E}" presName="text3" presStyleLbl="fgAcc3" presStyleIdx="5" presStyleCnt="7" custScaleY="184848">
        <dgm:presLayoutVars>
          <dgm:chPref val="3"/>
        </dgm:presLayoutVars>
      </dgm:prSet>
      <dgm:spPr/>
      <dgm:t>
        <a:bodyPr/>
        <a:lstStyle/>
        <a:p>
          <a:endParaRPr lang="en-US"/>
        </a:p>
      </dgm:t>
    </dgm:pt>
    <dgm:pt modelId="{B70467DB-6346-4C3F-9E1B-5FF893470DD4}" type="pres">
      <dgm:prSet presAssocID="{CB2134E7-39E9-4CA0-8CA8-1FDA1D4A0D0E}" presName="hierChild4" presStyleCnt="0"/>
      <dgm:spPr/>
    </dgm:pt>
    <dgm:pt modelId="{35B1172D-6707-4067-8A9C-7A8AE44E4D0A}" type="pres">
      <dgm:prSet presAssocID="{5239F901-9481-4D6B-903A-AF800B416B9A}" presName="Name10" presStyleLbl="parChTrans1D2" presStyleIdx="6" presStyleCnt="7"/>
      <dgm:spPr/>
      <dgm:t>
        <a:bodyPr/>
        <a:lstStyle/>
        <a:p>
          <a:endParaRPr lang="en-US"/>
        </a:p>
      </dgm:t>
    </dgm:pt>
    <dgm:pt modelId="{AB92A8D5-D5E3-4ADC-A0B5-1125CBD07A62}" type="pres">
      <dgm:prSet presAssocID="{17523A55-0688-4D75-90B7-4727569ECB6B}" presName="hierRoot2" presStyleCnt="0"/>
      <dgm:spPr/>
    </dgm:pt>
    <dgm:pt modelId="{4B0BF027-F48A-4F91-B8CE-F30DBB133F40}" type="pres">
      <dgm:prSet presAssocID="{17523A55-0688-4D75-90B7-4727569ECB6B}" presName="composite2" presStyleCnt="0"/>
      <dgm:spPr/>
    </dgm:pt>
    <dgm:pt modelId="{356DBD8C-7124-4E5A-9E70-06C5B78867AF}" type="pres">
      <dgm:prSet presAssocID="{17523A55-0688-4D75-90B7-4727569ECB6B}" presName="background2" presStyleLbl="node2" presStyleIdx="6" presStyleCnt="7"/>
      <dgm:spPr/>
    </dgm:pt>
    <dgm:pt modelId="{B9ABEBA8-2B7B-4048-A72B-578178579DD4}" type="pres">
      <dgm:prSet presAssocID="{17523A55-0688-4D75-90B7-4727569ECB6B}" presName="text2" presStyleLbl="fgAcc2" presStyleIdx="6" presStyleCnt="7">
        <dgm:presLayoutVars>
          <dgm:chPref val="3"/>
        </dgm:presLayoutVars>
      </dgm:prSet>
      <dgm:spPr/>
      <dgm:t>
        <a:bodyPr/>
        <a:lstStyle/>
        <a:p>
          <a:endParaRPr lang="en-US"/>
        </a:p>
      </dgm:t>
    </dgm:pt>
    <dgm:pt modelId="{113B0252-0DEA-4423-BCE8-82C2F369CA30}" type="pres">
      <dgm:prSet presAssocID="{17523A55-0688-4D75-90B7-4727569ECB6B}" presName="hierChild3" presStyleCnt="0"/>
      <dgm:spPr/>
    </dgm:pt>
    <dgm:pt modelId="{AB5107F9-7264-4207-9C4D-E4D5D7811F3C}" type="pres">
      <dgm:prSet presAssocID="{5AB62946-F9FF-47EC-A5F9-A60249BD43F1}" presName="Name17" presStyleLbl="parChTrans1D3" presStyleIdx="6" presStyleCnt="7"/>
      <dgm:spPr/>
      <dgm:t>
        <a:bodyPr/>
        <a:lstStyle/>
        <a:p>
          <a:endParaRPr lang="en-US"/>
        </a:p>
      </dgm:t>
    </dgm:pt>
    <dgm:pt modelId="{14517772-786F-4C0F-875A-9FFC12C639B8}" type="pres">
      <dgm:prSet presAssocID="{68A8362E-F444-4386-9525-8792F2D023DF}" presName="hierRoot3" presStyleCnt="0"/>
      <dgm:spPr/>
    </dgm:pt>
    <dgm:pt modelId="{7AE56ED4-28A3-4115-837B-952083903D13}" type="pres">
      <dgm:prSet presAssocID="{68A8362E-F444-4386-9525-8792F2D023DF}" presName="composite3" presStyleCnt="0"/>
      <dgm:spPr/>
    </dgm:pt>
    <dgm:pt modelId="{D411F6A4-F828-46B7-B5AF-BB6FA6F99678}" type="pres">
      <dgm:prSet presAssocID="{68A8362E-F444-4386-9525-8792F2D023DF}" presName="background3" presStyleLbl="node3" presStyleIdx="6" presStyleCnt="7"/>
      <dgm:spPr/>
    </dgm:pt>
    <dgm:pt modelId="{5D9EA62A-9CB8-4D92-B371-092303423606}" type="pres">
      <dgm:prSet presAssocID="{68A8362E-F444-4386-9525-8792F2D023DF}" presName="text3" presStyleLbl="fgAcc3" presStyleIdx="6" presStyleCnt="7" custScaleY="217463">
        <dgm:presLayoutVars>
          <dgm:chPref val="3"/>
        </dgm:presLayoutVars>
      </dgm:prSet>
      <dgm:spPr/>
      <dgm:t>
        <a:bodyPr/>
        <a:lstStyle/>
        <a:p>
          <a:endParaRPr lang="en-US"/>
        </a:p>
      </dgm:t>
    </dgm:pt>
    <dgm:pt modelId="{9E0CEA0E-BD95-498D-8FF1-5A9CC7D919D6}" type="pres">
      <dgm:prSet presAssocID="{68A8362E-F444-4386-9525-8792F2D023DF}" presName="hierChild4" presStyleCnt="0"/>
      <dgm:spPr/>
    </dgm:pt>
  </dgm:ptLst>
  <dgm:cxnLst>
    <dgm:cxn modelId="{7A8B4388-6E44-42A3-B149-3D3303314C7E}" type="presOf" srcId="{9C2CBBE2-3CC7-46AC-8457-7EF9D51D9FCC}" destId="{0A86684C-ECB4-4D3B-A912-E641AB5A678B}" srcOrd="0" destOrd="0" presId="urn:microsoft.com/office/officeart/2005/8/layout/hierarchy1"/>
    <dgm:cxn modelId="{DDD430DF-33EB-4861-BB9C-B1BA6A97EEC1}" srcId="{4352AE70-3A25-41BC-A4CA-A809848C2AAA}" destId="{9C2CBBE2-3CC7-46AC-8457-7EF9D51D9FCC}" srcOrd="0" destOrd="0" parTransId="{6CEBF714-C294-49E8-AFF9-9AD53BCDE475}" sibTransId="{19A8ED67-B718-4E99-9787-97326CCA9705}"/>
    <dgm:cxn modelId="{0CFFE312-7885-4970-A5A3-D0DA2B22A670}" srcId="{70E14677-1B91-4F42-88B6-7480F06D7D2A}" destId="{48C317DB-BCBE-402F-9B31-7402A98840EC}" srcOrd="0" destOrd="0" parTransId="{608EEB7C-F7E5-4A20-9B48-73E72729818D}" sibTransId="{C2E7241E-FCAE-44B8-AA22-40D9A8356D13}"/>
    <dgm:cxn modelId="{644E33E0-B0E4-4442-A230-99F87400B778}" type="presOf" srcId="{5AB62946-F9FF-47EC-A5F9-A60249BD43F1}" destId="{AB5107F9-7264-4207-9C4D-E4D5D7811F3C}" srcOrd="0" destOrd="0" presId="urn:microsoft.com/office/officeart/2005/8/layout/hierarchy1"/>
    <dgm:cxn modelId="{91FB306B-F861-457C-A68B-A32BCF40A574}" srcId="{A482AF65-68DB-4C33-A14E-7DF21E4ACD25}" destId="{64492A54-A78F-458C-A550-7301EDDBEE40}" srcOrd="2" destOrd="0" parTransId="{ADF81D62-EEDC-4FA6-8AC3-35B421A4E546}" sibTransId="{6BB65748-35AA-49C7-A959-24D13319FD4E}"/>
    <dgm:cxn modelId="{44551999-7A16-4633-87CD-D290430210D5}" srcId="{A482AF65-68DB-4C33-A14E-7DF21E4ACD25}" destId="{544A36C0-9404-48ED-9CBA-146FA6D84090}" srcOrd="4" destOrd="0" parTransId="{B0E43739-221C-444C-A677-BC147F538FDD}" sibTransId="{0C105AD7-6EF6-48D2-B051-40DD057AA670}"/>
    <dgm:cxn modelId="{FB4FD1FC-E98A-4FAE-85C7-3E178D07FAAA}" type="presOf" srcId="{8F0F28BC-0185-4097-8137-F5A746CCC50F}" destId="{BA1796D7-EF56-4600-B9ED-B979D2E2D338}" srcOrd="0" destOrd="0" presId="urn:microsoft.com/office/officeart/2005/8/layout/hierarchy1"/>
    <dgm:cxn modelId="{366E636F-DCD3-4043-BBE1-B60E37C9D002}" type="presOf" srcId="{6CEBF714-C294-49E8-AFF9-9AD53BCDE475}" destId="{03820DBC-80D4-4E3D-A870-F738CB407795}" srcOrd="0" destOrd="0" presId="urn:microsoft.com/office/officeart/2005/8/layout/hierarchy1"/>
    <dgm:cxn modelId="{79F61503-CE40-49CD-9198-E7933E9C6C54}" srcId="{A482AF65-68DB-4C33-A14E-7DF21E4ACD25}" destId="{19F85485-E87C-4506-B829-83162AE1002A}" srcOrd="1" destOrd="0" parTransId="{B6EB6634-3883-415B-A531-D47371A8E434}" sibTransId="{5CCD8A30-DE77-4F82-9C99-2C5579069BE3}"/>
    <dgm:cxn modelId="{598713D2-D764-4088-A8A1-CFABDCD6C510}" type="presOf" srcId="{84E0A0A5-238C-436E-8A51-09E37657F652}" destId="{1D853545-9F4A-4897-B7D8-25E2B1FBEBD8}" srcOrd="0" destOrd="0" presId="urn:microsoft.com/office/officeart/2005/8/layout/hierarchy1"/>
    <dgm:cxn modelId="{A2BCB717-953C-4482-8F7B-24DCF4BD9C0D}" type="presOf" srcId="{70E14677-1B91-4F42-88B6-7480F06D7D2A}" destId="{FA278355-8799-4BA0-BEF2-B25C2E82A13C}" srcOrd="0" destOrd="0" presId="urn:microsoft.com/office/officeart/2005/8/layout/hierarchy1"/>
    <dgm:cxn modelId="{D8D93B87-9F44-472D-8FB0-7B1B222C137A}" type="presOf" srcId="{4352AE70-3A25-41BC-A4CA-A809848C2AAA}" destId="{25002B6B-20C1-4EF7-95DA-5490BE91298D}" srcOrd="0" destOrd="0" presId="urn:microsoft.com/office/officeart/2005/8/layout/hierarchy1"/>
    <dgm:cxn modelId="{FAA404EC-F7B6-400B-A50F-05EED747B2FB}" type="presOf" srcId="{45F91B89-668E-4985-A341-85310EBA8AC5}" destId="{F01F2FAB-5C3C-4355-A2D0-43387CF3D6C2}" srcOrd="0" destOrd="0" presId="urn:microsoft.com/office/officeart/2005/8/layout/hierarchy1"/>
    <dgm:cxn modelId="{1504ADF9-83F9-4A64-802C-4C38411CDA7C}" type="presOf" srcId="{B0E43739-221C-444C-A677-BC147F538FDD}" destId="{1A672E08-47A9-4D8F-9088-513FF518409D}" srcOrd="0" destOrd="0" presId="urn:microsoft.com/office/officeart/2005/8/layout/hierarchy1"/>
    <dgm:cxn modelId="{F11E328B-BFE0-49F8-ACDF-894EB6896A32}" type="presOf" srcId="{A482AF65-68DB-4C33-A14E-7DF21E4ACD25}" destId="{7D2C6B1B-72C7-45E0-A926-EC510327C925}" srcOrd="0" destOrd="0" presId="urn:microsoft.com/office/officeart/2005/8/layout/hierarchy1"/>
    <dgm:cxn modelId="{9AB520DA-333E-4B05-B1AA-8BE4F7E9681D}" srcId="{A482AF65-68DB-4C33-A14E-7DF21E4ACD25}" destId="{6ECCEED5-7B50-4E61-94DE-2350D19ECA58}" srcOrd="5" destOrd="0" parTransId="{40BF1A52-6251-49B7-97DD-149E53B14574}" sibTransId="{95CB9F85-E31F-4633-A160-AC0E96ABF79B}"/>
    <dgm:cxn modelId="{5CADD4F4-50CC-4408-A82D-B9569DF4B00E}" srcId="{A482AF65-68DB-4C33-A14E-7DF21E4ACD25}" destId="{4352AE70-3A25-41BC-A4CA-A809848C2AAA}" srcOrd="3" destOrd="0" parTransId="{45F91B89-668E-4985-A341-85310EBA8AC5}" sibTransId="{DB163ACE-FB96-4D7F-9D7C-5A5D164C47D9}"/>
    <dgm:cxn modelId="{F4CC9BE4-AAAE-4382-ADA6-E61DD29D4BCB}" srcId="{BE449DE1-4C48-4C63-A19B-28EFB802C49E}" destId="{A482AF65-68DB-4C33-A14E-7DF21E4ACD25}" srcOrd="0" destOrd="0" parTransId="{B911F0B4-82E6-4F8D-A81B-3DD249CBD071}" sibTransId="{28FE03BC-9F9C-4FC2-8957-DCA800E22CF3}"/>
    <dgm:cxn modelId="{26F82AAB-764F-456A-A02C-A215742EAB5C}" type="presOf" srcId="{544A36C0-9404-48ED-9CBA-146FA6D84090}" destId="{CBD7FE15-2A88-4BD9-8CD5-BAEF86444374}" srcOrd="0" destOrd="0" presId="urn:microsoft.com/office/officeart/2005/8/layout/hierarchy1"/>
    <dgm:cxn modelId="{563E04BF-0B47-483B-8659-85FE33EE4357}" type="presOf" srcId="{48C317DB-BCBE-402F-9B31-7402A98840EC}" destId="{3630ED00-3AC0-4A43-9D22-DCEAFF9D9573}" srcOrd="0" destOrd="0" presId="urn:microsoft.com/office/officeart/2005/8/layout/hierarchy1"/>
    <dgm:cxn modelId="{B9DCE88F-AD0D-4077-B8B9-8F1F147B8DE5}" srcId="{19F85485-E87C-4506-B829-83162AE1002A}" destId="{8F0F28BC-0185-4097-8137-F5A746CCC50F}" srcOrd="0" destOrd="0" parTransId="{EFACFE8A-4C84-477F-BD15-289CD7EB0D1A}" sibTransId="{FB03D32F-B4E0-43A5-B202-582CFA2C5D22}"/>
    <dgm:cxn modelId="{56D6C217-9C5B-49DF-9BF8-131C78748457}" type="presOf" srcId="{B6EB6634-3883-415B-A531-D47371A8E434}" destId="{D9055181-5DCB-47DE-8A0F-2F973BA1CE94}" srcOrd="0" destOrd="0" presId="urn:microsoft.com/office/officeart/2005/8/layout/hierarchy1"/>
    <dgm:cxn modelId="{77E026F5-2131-451E-9088-0728D8A5FA16}" type="presOf" srcId="{608EEB7C-F7E5-4A20-9B48-73E72729818D}" destId="{7A7F44EE-F412-40CF-8071-30CBF5841814}" srcOrd="0" destOrd="0" presId="urn:microsoft.com/office/officeart/2005/8/layout/hierarchy1"/>
    <dgm:cxn modelId="{B596951D-BE86-4E30-8ECA-7E74078E7223}" srcId="{17523A55-0688-4D75-90B7-4727569ECB6B}" destId="{68A8362E-F444-4386-9525-8792F2D023DF}" srcOrd="0" destOrd="0" parTransId="{5AB62946-F9FF-47EC-A5F9-A60249BD43F1}" sibTransId="{BF170E29-5EF6-46B7-9D87-5A0728A6F2E7}"/>
    <dgm:cxn modelId="{B284B82B-A905-4081-AAA1-57DEB225AB78}" type="presOf" srcId="{D97F4E20-EF69-441F-A7E8-C0DDC0EA62DD}" destId="{044A4221-E34C-45A6-BBF5-AD1E14F1A8D4}" srcOrd="0" destOrd="0" presId="urn:microsoft.com/office/officeart/2005/8/layout/hierarchy1"/>
    <dgm:cxn modelId="{F5AEF51B-74C6-4F78-80BF-D9F0AA5C8C7C}" srcId="{6ECCEED5-7B50-4E61-94DE-2350D19ECA58}" destId="{CB2134E7-39E9-4CA0-8CA8-1FDA1D4A0D0E}" srcOrd="0" destOrd="0" parTransId="{D97F4E20-EF69-441F-A7E8-C0DDC0EA62DD}" sibTransId="{1C3AE6E0-A773-4DDC-B7F0-C5590093355D}"/>
    <dgm:cxn modelId="{A7BFB16C-1DD2-4E5F-9D17-045AB1860C43}" type="presOf" srcId="{68A8362E-F444-4386-9525-8792F2D023DF}" destId="{5D9EA62A-9CB8-4D92-B371-092303423606}" srcOrd="0" destOrd="0" presId="urn:microsoft.com/office/officeart/2005/8/layout/hierarchy1"/>
    <dgm:cxn modelId="{01A732B8-151E-4661-8ED1-58B396EA9DBB}" type="presOf" srcId="{17523A55-0688-4D75-90B7-4727569ECB6B}" destId="{B9ABEBA8-2B7B-4048-A72B-578178579DD4}" srcOrd="0" destOrd="0" presId="urn:microsoft.com/office/officeart/2005/8/layout/hierarchy1"/>
    <dgm:cxn modelId="{2CBE350D-39E1-4286-A291-7DD31EBE0A41}" type="presOf" srcId="{024C728C-D86C-4FAE-B2C5-9613E8B25AD9}" destId="{09DFC307-E41B-4B40-AC8C-BB2FA8D1C602}" srcOrd="0" destOrd="0" presId="urn:microsoft.com/office/officeart/2005/8/layout/hierarchy1"/>
    <dgm:cxn modelId="{ABE5F2ED-BF1F-4CC6-8324-8D8427E582BF}" srcId="{64492A54-A78F-458C-A550-7301EDDBEE40}" destId="{F89A9DCC-CD8F-4228-B63D-2FBFCF8C3B7B}" srcOrd="0" destOrd="0" parTransId="{84E0A0A5-238C-436E-8A51-09E37657F652}" sibTransId="{1927177F-38DE-4DE2-9647-392955659516}"/>
    <dgm:cxn modelId="{AEB2C53D-32F5-482E-B7DC-451EF45F5475}" type="presOf" srcId="{40BF1A52-6251-49B7-97DD-149E53B14574}" destId="{044BA1B8-13A0-4ED6-ACF7-91A5E456A4F3}" srcOrd="0" destOrd="0" presId="urn:microsoft.com/office/officeart/2005/8/layout/hierarchy1"/>
    <dgm:cxn modelId="{07FEFC43-797B-4FB3-9FDA-07A3232C1AAB}" type="presOf" srcId="{CAAF73DE-F587-4D44-8F22-F45FF7B34021}" destId="{3FD71B32-83F2-4BE0-85B6-47E83200016F}" srcOrd="0" destOrd="0" presId="urn:microsoft.com/office/officeart/2005/8/layout/hierarchy1"/>
    <dgm:cxn modelId="{F8D539D6-E503-4734-968F-752AE1B9B129}" srcId="{A482AF65-68DB-4C33-A14E-7DF21E4ACD25}" destId="{70E14677-1B91-4F42-88B6-7480F06D7D2A}" srcOrd="0" destOrd="0" parTransId="{D7421244-D564-4C64-9BE2-8874421CF2FB}" sibTransId="{FA2FC017-F760-4255-B2A6-D73C3C22DD28}"/>
    <dgm:cxn modelId="{E0A038BC-B337-4B0F-95AA-66A0062FA7C2}" type="presOf" srcId="{CB2134E7-39E9-4CA0-8CA8-1FDA1D4A0D0E}" destId="{E051D787-6069-496E-9BC6-8E7D42A438E2}" srcOrd="0" destOrd="0" presId="urn:microsoft.com/office/officeart/2005/8/layout/hierarchy1"/>
    <dgm:cxn modelId="{0EDE2BEB-6C5D-4C89-BA42-4067F5974DCC}" type="presOf" srcId="{EFACFE8A-4C84-477F-BD15-289CD7EB0D1A}" destId="{B8924493-8E67-4D72-A618-79472D523D41}" srcOrd="0" destOrd="0" presId="urn:microsoft.com/office/officeart/2005/8/layout/hierarchy1"/>
    <dgm:cxn modelId="{60F99B2C-8001-430C-BFFE-C9CC8FCFECDB}" type="presOf" srcId="{64492A54-A78F-458C-A550-7301EDDBEE40}" destId="{8282A0F1-DB9A-44D3-890B-44577DA852E2}" srcOrd="0" destOrd="0" presId="urn:microsoft.com/office/officeart/2005/8/layout/hierarchy1"/>
    <dgm:cxn modelId="{944D5CA2-99CB-4751-8499-911A26910108}" srcId="{A482AF65-68DB-4C33-A14E-7DF21E4ACD25}" destId="{17523A55-0688-4D75-90B7-4727569ECB6B}" srcOrd="6" destOrd="0" parTransId="{5239F901-9481-4D6B-903A-AF800B416B9A}" sibTransId="{65D2BDB1-F7F5-4056-A122-A935D9AA7559}"/>
    <dgm:cxn modelId="{E2FF7AD1-68C7-43E7-95B9-BFA4A66C837C}" srcId="{544A36C0-9404-48ED-9CBA-146FA6D84090}" destId="{024C728C-D86C-4FAE-B2C5-9613E8B25AD9}" srcOrd="0" destOrd="0" parTransId="{CAAF73DE-F587-4D44-8F22-F45FF7B34021}" sibTransId="{893313A6-A416-410A-ACF9-807D14A182CE}"/>
    <dgm:cxn modelId="{F07A8A56-57E9-486D-9F21-1DC30E20FC76}" type="presOf" srcId="{5239F901-9481-4D6B-903A-AF800B416B9A}" destId="{35B1172D-6707-4067-8A9C-7A8AE44E4D0A}" srcOrd="0" destOrd="0" presId="urn:microsoft.com/office/officeart/2005/8/layout/hierarchy1"/>
    <dgm:cxn modelId="{EE7ED9D1-593C-4F7C-B82F-A7A13C289C7A}" type="presOf" srcId="{6ECCEED5-7B50-4E61-94DE-2350D19ECA58}" destId="{6A04CB7E-2297-4077-9C75-A2D03B981ED2}" srcOrd="0" destOrd="0" presId="urn:microsoft.com/office/officeart/2005/8/layout/hierarchy1"/>
    <dgm:cxn modelId="{2883C42D-4968-4F5D-8545-DE811BC2784C}" type="presOf" srcId="{F89A9DCC-CD8F-4228-B63D-2FBFCF8C3B7B}" destId="{D1FC9E8E-FD68-47F6-AEE6-51BAF903B298}" srcOrd="0" destOrd="0" presId="urn:microsoft.com/office/officeart/2005/8/layout/hierarchy1"/>
    <dgm:cxn modelId="{91476220-9FA7-4947-98C5-E72BA4138C8E}" type="presOf" srcId="{BE449DE1-4C48-4C63-A19B-28EFB802C49E}" destId="{C2793381-2B0B-478F-AA06-68700FDB2E52}" srcOrd="0" destOrd="0" presId="urn:microsoft.com/office/officeart/2005/8/layout/hierarchy1"/>
    <dgm:cxn modelId="{7D9E3483-BC25-4648-ACAB-9BF1A886B11D}" type="presOf" srcId="{D7421244-D564-4C64-9BE2-8874421CF2FB}" destId="{7AED952C-0DC8-49B7-91DB-F78FAE335E94}" srcOrd="0" destOrd="0" presId="urn:microsoft.com/office/officeart/2005/8/layout/hierarchy1"/>
    <dgm:cxn modelId="{C9610DA9-37C5-468C-89DB-1DC9DE7D0234}" type="presOf" srcId="{ADF81D62-EEDC-4FA6-8AC3-35B421A4E546}" destId="{A79B7B86-5560-4FBD-A8D9-66CED1EAE305}" srcOrd="0" destOrd="0" presId="urn:microsoft.com/office/officeart/2005/8/layout/hierarchy1"/>
    <dgm:cxn modelId="{77759825-A423-4292-B2B4-F5F0F15AA242}" type="presOf" srcId="{19F85485-E87C-4506-B829-83162AE1002A}" destId="{A19CC319-01CA-4609-84FD-A0A8B51B4FE2}" srcOrd="0" destOrd="0" presId="urn:microsoft.com/office/officeart/2005/8/layout/hierarchy1"/>
    <dgm:cxn modelId="{EFA9816F-C0B3-4A54-8791-C5AA4AE352CF}" type="presParOf" srcId="{C2793381-2B0B-478F-AA06-68700FDB2E52}" destId="{AC749341-53DC-41D5-B4D3-68BCE62ED5A0}" srcOrd="0" destOrd="0" presId="urn:microsoft.com/office/officeart/2005/8/layout/hierarchy1"/>
    <dgm:cxn modelId="{D86FCA96-A85F-431B-BF54-8F6661247EF3}" type="presParOf" srcId="{AC749341-53DC-41D5-B4D3-68BCE62ED5A0}" destId="{1843A3B7-B536-4A6E-B37C-6B1EDED4081A}" srcOrd="0" destOrd="0" presId="urn:microsoft.com/office/officeart/2005/8/layout/hierarchy1"/>
    <dgm:cxn modelId="{4DFEFE37-287C-4D73-A031-A00DAC2EBEB1}" type="presParOf" srcId="{1843A3B7-B536-4A6E-B37C-6B1EDED4081A}" destId="{04F26919-6525-47DA-AFAB-232B51DF1EE3}" srcOrd="0" destOrd="0" presId="urn:microsoft.com/office/officeart/2005/8/layout/hierarchy1"/>
    <dgm:cxn modelId="{6986EC78-7007-4B08-A758-56D7D5854844}" type="presParOf" srcId="{1843A3B7-B536-4A6E-B37C-6B1EDED4081A}" destId="{7D2C6B1B-72C7-45E0-A926-EC510327C925}" srcOrd="1" destOrd="0" presId="urn:microsoft.com/office/officeart/2005/8/layout/hierarchy1"/>
    <dgm:cxn modelId="{F9AFB578-94F4-4D55-BB4B-AFDE6924E9D6}" type="presParOf" srcId="{AC749341-53DC-41D5-B4D3-68BCE62ED5A0}" destId="{31C88843-456F-4EED-96D0-EEE2AD829C34}" srcOrd="1" destOrd="0" presId="urn:microsoft.com/office/officeart/2005/8/layout/hierarchy1"/>
    <dgm:cxn modelId="{D4BC33F2-3E17-4A9D-9D7A-78514B048AD2}" type="presParOf" srcId="{31C88843-456F-4EED-96D0-EEE2AD829C34}" destId="{7AED952C-0DC8-49B7-91DB-F78FAE335E94}" srcOrd="0" destOrd="0" presId="urn:microsoft.com/office/officeart/2005/8/layout/hierarchy1"/>
    <dgm:cxn modelId="{D980D0ED-61B3-4EB9-983B-60158C31D923}" type="presParOf" srcId="{31C88843-456F-4EED-96D0-EEE2AD829C34}" destId="{4711BFD9-7EF8-4344-A91F-8139E512E1B9}" srcOrd="1" destOrd="0" presId="urn:microsoft.com/office/officeart/2005/8/layout/hierarchy1"/>
    <dgm:cxn modelId="{CC40C49C-0417-43E0-8A7F-4804443C5974}" type="presParOf" srcId="{4711BFD9-7EF8-4344-A91F-8139E512E1B9}" destId="{47696595-665B-4B5C-B9ED-17A506B5EE26}" srcOrd="0" destOrd="0" presId="urn:microsoft.com/office/officeart/2005/8/layout/hierarchy1"/>
    <dgm:cxn modelId="{0E8B7E4D-B010-4A98-8232-C8AB98A3CC01}" type="presParOf" srcId="{47696595-665B-4B5C-B9ED-17A506B5EE26}" destId="{41C07EA6-CED0-4697-8C73-06DBFFD2499C}" srcOrd="0" destOrd="0" presId="urn:microsoft.com/office/officeart/2005/8/layout/hierarchy1"/>
    <dgm:cxn modelId="{F1F89253-40A1-4270-B92E-6AD6907C7141}" type="presParOf" srcId="{47696595-665B-4B5C-B9ED-17A506B5EE26}" destId="{FA278355-8799-4BA0-BEF2-B25C2E82A13C}" srcOrd="1" destOrd="0" presId="urn:microsoft.com/office/officeart/2005/8/layout/hierarchy1"/>
    <dgm:cxn modelId="{44DA0AD4-268D-4EFB-A71A-4CC37C8FBB10}" type="presParOf" srcId="{4711BFD9-7EF8-4344-A91F-8139E512E1B9}" destId="{A2101C47-F2E2-4FCE-859F-EE928FB1FB43}" srcOrd="1" destOrd="0" presId="urn:microsoft.com/office/officeart/2005/8/layout/hierarchy1"/>
    <dgm:cxn modelId="{99B1E9AC-A44E-4BED-A955-E21A2185CD93}" type="presParOf" srcId="{A2101C47-F2E2-4FCE-859F-EE928FB1FB43}" destId="{7A7F44EE-F412-40CF-8071-30CBF5841814}" srcOrd="0" destOrd="0" presId="urn:microsoft.com/office/officeart/2005/8/layout/hierarchy1"/>
    <dgm:cxn modelId="{680D7879-5B35-40C5-A3A1-F8FD91FAE717}" type="presParOf" srcId="{A2101C47-F2E2-4FCE-859F-EE928FB1FB43}" destId="{4B52D68D-6E7F-469F-B138-97207559A9B3}" srcOrd="1" destOrd="0" presId="urn:microsoft.com/office/officeart/2005/8/layout/hierarchy1"/>
    <dgm:cxn modelId="{74252A2B-FFD7-4139-AB4D-0DC084D2431E}" type="presParOf" srcId="{4B52D68D-6E7F-469F-B138-97207559A9B3}" destId="{1EEA0E24-D408-4706-8116-DC4BF2A6FCA7}" srcOrd="0" destOrd="0" presId="urn:microsoft.com/office/officeart/2005/8/layout/hierarchy1"/>
    <dgm:cxn modelId="{A098992F-7BBD-4402-85EF-653B12203277}" type="presParOf" srcId="{1EEA0E24-D408-4706-8116-DC4BF2A6FCA7}" destId="{F631436E-EBAE-45EB-A421-08CAB2EC33D0}" srcOrd="0" destOrd="0" presId="urn:microsoft.com/office/officeart/2005/8/layout/hierarchy1"/>
    <dgm:cxn modelId="{0BC5877F-F259-425D-B071-0FE38B12FB5D}" type="presParOf" srcId="{1EEA0E24-D408-4706-8116-DC4BF2A6FCA7}" destId="{3630ED00-3AC0-4A43-9D22-DCEAFF9D9573}" srcOrd="1" destOrd="0" presId="urn:microsoft.com/office/officeart/2005/8/layout/hierarchy1"/>
    <dgm:cxn modelId="{FD1412C1-25F5-4CD6-8C9C-7541B259D947}" type="presParOf" srcId="{4B52D68D-6E7F-469F-B138-97207559A9B3}" destId="{84FC3E0E-ABA2-4780-A466-BD08C55373E8}" srcOrd="1" destOrd="0" presId="urn:microsoft.com/office/officeart/2005/8/layout/hierarchy1"/>
    <dgm:cxn modelId="{D210367D-9A2F-431E-8D66-C475B70F8DC9}" type="presParOf" srcId="{31C88843-456F-4EED-96D0-EEE2AD829C34}" destId="{D9055181-5DCB-47DE-8A0F-2F973BA1CE94}" srcOrd="2" destOrd="0" presId="urn:microsoft.com/office/officeart/2005/8/layout/hierarchy1"/>
    <dgm:cxn modelId="{32922DBC-6C19-4AE3-B282-81527D016EED}" type="presParOf" srcId="{31C88843-456F-4EED-96D0-EEE2AD829C34}" destId="{5808C2C2-DF6A-46E7-99F4-29A9CA843904}" srcOrd="3" destOrd="0" presId="urn:microsoft.com/office/officeart/2005/8/layout/hierarchy1"/>
    <dgm:cxn modelId="{A23F3ECB-E66D-4A8A-88B5-94426B973285}" type="presParOf" srcId="{5808C2C2-DF6A-46E7-99F4-29A9CA843904}" destId="{A97EC11E-5183-4501-BC70-1D56D9A194D0}" srcOrd="0" destOrd="0" presId="urn:microsoft.com/office/officeart/2005/8/layout/hierarchy1"/>
    <dgm:cxn modelId="{8D1DE1DF-482B-41E8-A721-CA3026C448C6}" type="presParOf" srcId="{A97EC11E-5183-4501-BC70-1D56D9A194D0}" destId="{9A599405-E795-43EF-8CAB-294E5FA941E8}" srcOrd="0" destOrd="0" presId="urn:microsoft.com/office/officeart/2005/8/layout/hierarchy1"/>
    <dgm:cxn modelId="{35B5AC17-5C3B-4624-90A4-14E88D09301C}" type="presParOf" srcId="{A97EC11E-5183-4501-BC70-1D56D9A194D0}" destId="{A19CC319-01CA-4609-84FD-A0A8B51B4FE2}" srcOrd="1" destOrd="0" presId="urn:microsoft.com/office/officeart/2005/8/layout/hierarchy1"/>
    <dgm:cxn modelId="{9461EEF2-B423-4737-9921-9B955448CA8A}" type="presParOf" srcId="{5808C2C2-DF6A-46E7-99F4-29A9CA843904}" destId="{52630EA5-B107-4B07-B79F-B7E878792DE4}" srcOrd="1" destOrd="0" presId="urn:microsoft.com/office/officeart/2005/8/layout/hierarchy1"/>
    <dgm:cxn modelId="{F689BF55-DC64-41B4-BBC8-1845DE463860}" type="presParOf" srcId="{52630EA5-B107-4B07-B79F-B7E878792DE4}" destId="{B8924493-8E67-4D72-A618-79472D523D41}" srcOrd="0" destOrd="0" presId="urn:microsoft.com/office/officeart/2005/8/layout/hierarchy1"/>
    <dgm:cxn modelId="{FC2916DA-10A6-4F2B-BEEB-A3876B424587}" type="presParOf" srcId="{52630EA5-B107-4B07-B79F-B7E878792DE4}" destId="{66BE4E02-21F0-4AE8-8E48-609BFD872FAD}" srcOrd="1" destOrd="0" presId="urn:microsoft.com/office/officeart/2005/8/layout/hierarchy1"/>
    <dgm:cxn modelId="{5286152F-3B0A-4B47-AF3E-8CA34D1A34E8}" type="presParOf" srcId="{66BE4E02-21F0-4AE8-8E48-609BFD872FAD}" destId="{5FD0A6D5-FB35-4235-ADA5-7E5806165493}" srcOrd="0" destOrd="0" presId="urn:microsoft.com/office/officeart/2005/8/layout/hierarchy1"/>
    <dgm:cxn modelId="{F94FC97F-C00A-470B-924B-D54B11DF1AB7}" type="presParOf" srcId="{5FD0A6D5-FB35-4235-ADA5-7E5806165493}" destId="{76135D7D-DA6A-4B9E-997B-B8681F28950C}" srcOrd="0" destOrd="0" presId="urn:microsoft.com/office/officeart/2005/8/layout/hierarchy1"/>
    <dgm:cxn modelId="{8425757F-CCD0-4CB5-897A-8B66DB2D38C5}" type="presParOf" srcId="{5FD0A6D5-FB35-4235-ADA5-7E5806165493}" destId="{BA1796D7-EF56-4600-B9ED-B979D2E2D338}" srcOrd="1" destOrd="0" presId="urn:microsoft.com/office/officeart/2005/8/layout/hierarchy1"/>
    <dgm:cxn modelId="{52076CEA-B4A5-45FF-B2FE-5B1688BC8A10}" type="presParOf" srcId="{66BE4E02-21F0-4AE8-8E48-609BFD872FAD}" destId="{BC9596F8-136B-43B6-A931-78F6B17FE69F}" srcOrd="1" destOrd="0" presId="urn:microsoft.com/office/officeart/2005/8/layout/hierarchy1"/>
    <dgm:cxn modelId="{FF267AD9-373E-4035-9364-3ADC2473ED3A}" type="presParOf" srcId="{31C88843-456F-4EED-96D0-EEE2AD829C34}" destId="{A79B7B86-5560-4FBD-A8D9-66CED1EAE305}" srcOrd="4" destOrd="0" presId="urn:microsoft.com/office/officeart/2005/8/layout/hierarchy1"/>
    <dgm:cxn modelId="{D633B394-507F-4FC3-A8D6-5E4FC2C394FD}" type="presParOf" srcId="{31C88843-456F-4EED-96D0-EEE2AD829C34}" destId="{34A5AF6A-1613-4217-95E9-472C9BF13DF2}" srcOrd="5" destOrd="0" presId="urn:microsoft.com/office/officeart/2005/8/layout/hierarchy1"/>
    <dgm:cxn modelId="{3E11C233-3E53-4FB9-B8F3-0CD0B121C731}" type="presParOf" srcId="{34A5AF6A-1613-4217-95E9-472C9BF13DF2}" destId="{8E8EC7DD-396B-4FDD-A4C7-69D079E4BFE4}" srcOrd="0" destOrd="0" presId="urn:microsoft.com/office/officeart/2005/8/layout/hierarchy1"/>
    <dgm:cxn modelId="{85E2F5CC-8D23-4F30-A78C-932526DD6A87}" type="presParOf" srcId="{8E8EC7DD-396B-4FDD-A4C7-69D079E4BFE4}" destId="{3992943C-C19E-4CC0-952B-07D5BD7687A8}" srcOrd="0" destOrd="0" presId="urn:microsoft.com/office/officeart/2005/8/layout/hierarchy1"/>
    <dgm:cxn modelId="{3401A297-A47D-4627-88E6-8CB3F7CC25E8}" type="presParOf" srcId="{8E8EC7DD-396B-4FDD-A4C7-69D079E4BFE4}" destId="{8282A0F1-DB9A-44D3-890B-44577DA852E2}" srcOrd="1" destOrd="0" presId="urn:microsoft.com/office/officeart/2005/8/layout/hierarchy1"/>
    <dgm:cxn modelId="{4427BA4E-135D-4385-B4D2-244CCEC94AB5}" type="presParOf" srcId="{34A5AF6A-1613-4217-95E9-472C9BF13DF2}" destId="{F470458F-8C54-4473-A7E6-C0E7FA3793F3}" srcOrd="1" destOrd="0" presId="urn:microsoft.com/office/officeart/2005/8/layout/hierarchy1"/>
    <dgm:cxn modelId="{DE8863BC-7AEA-4D2B-865C-605B4F8C0E4C}" type="presParOf" srcId="{F470458F-8C54-4473-A7E6-C0E7FA3793F3}" destId="{1D853545-9F4A-4897-B7D8-25E2B1FBEBD8}" srcOrd="0" destOrd="0" presId="urn:microsoft.com/office/officeart/2005/8/layout/hierarchy1"/>
    <dgm:cxn modelId="{F535ED67-8AF9-4AF6-AC8D-B43B9D22FCF6}" type="presParOf" srcId="{F470458F-8C54-4473-A7E6-C0E7FA3793F3}" destId="{47964688-8ED9-4FD6-A094-8C0241777E8E}" srcOrd="1" destOrd="0" presId="urn:microsoft.com/office/officeart/2005/8/layout/hierarchy1"/>
    <dgm:cxn modelId="{1DFBF89F-8589-4A3E-BAF3-B76710D54E73}" type="presParOf" srcId="{47964688-8ED9-4FD6-A094-8C0241777E8E}" destId="{9C8F3095-0DAA-45F0-9E04-0A4A1C40C887}" srcOrd="0" destOrd="0" presId="urn:microsoft.com/office/officeart/2005/8/layout/hierarchy1"/>
    <dgm:cxn modelId="{0F5EFB7C-09BC-4AE2-BDA2-B73F2EB50849}" type="presParOf" srcId="{9C8F3095-0DAA-45F0-9E04-0A4A1C40C887}" destId="{3B084CB1-EEFF-48DC-AF5A-59746A3A0D57}" srcOrd="0" destOrd="0" presId="urn:microsoft.com/office/officeart/2005/8/layout/hierarchy1"/>
    <dgm:cxn modelId="{EC3A8D62-9B16-4AFA-AA86-B5F99943627B}" type="presParOf" srcId="{9C8F3095-0DAA-45F0-9E04-0A4A1C40C887}" destId="{D1FC9E8E-FD68-47F6-AEE6-51BAF903B298}" srcOrd="1" destOrd="0" presId="urn:microsoft.com/office/officeart/2005/8/layout/hierarchy1"/>
    <dgm:cxn modelId="{28ED055D-D5C8-46D9-A7A2-CAD7D18A2AC5}" type="presParOf" srcId="{47964688-8ED9-4FD6-A094-8C0241777E8E}" destId="{19EED4E4-67D7-4325-8455-6AFCD25038CD}" srcOrd="1" destOrd="0" presId="urn:microsoft.com/office/officeart/2005/8/layout/hierarchy1"/>
    <dgm:cxn modelId="{2DCB2111-EB88-4ED2-9F56-09E937255F03}" type="presParOf" srcId="{31C88843-456F-4EED-96D0-EEE2AD829C34}" destId="{F01F2FAB-5C3C-4355-A2D0-43387CF3D6C2}" srcOrd="6" destOrd="0" presId="urn:microsoft.com/office/officeart/2005/8/layout/hierarchy1"/>
    <dgm:cxn modelId="{630B7B15-F531-41AF-92C6-F212275F27A0}" type="presParOf" srcId="{31C88843-456F-4EED-96D0-EEE2AD829C34}" destId="{C8913A26-E2E3-436E-9CAB-4042C94E33A0}" srcOrd="7" destOrd="0" presId="urn:microsoft.com/office/officeart/2005/8/layout/hierarchy1"/>
    <dgm:cxn modelId="{B3A264D4-F7C3-445B-BE45-58CAC8F2B6F0}" type="presParOf" srcId="{C8913A26-E2E3-436E-9CAB-4042C94E33A0}" destId="{81E99ED0-B0CA-4AEF-BA82-8B660F91B22C}" srcOrd="0" destOrd="0" presId="urn:microsoft.com/office/officeart/2005/8/layout/hierarchy1"/>
    <dgm:cxn modelId="{E62FEE4D-F96C-4A8A-992E-89E998010090}" type="presParOf" srcId="{81E99ED0-B0CA-4AEF-BA82-8B660F91B22C}" destId="{1097ACD4-A631-4F33-97AA-4779E85FCB64}" srcOrd="0" destOrd="0" presId="urn:microsoft.com/office/officeart/2005/8/layout/hierarchy1"/>
    <dgm:cxn modelId="{C93A0115-3676-4083-89FB-C86AA8750E09}" type="presParOf" srcId="{81E99ED0-B0CA-4AEF-BA82-8B660F91B22C}" destId="{25002B6B-20C1-4EF7-95DA-5490BE91298D}" srcOrd="1" destOrd="0" presId="urn:microsoft.com/office/officeart/2005/8/layout/hierarchy1"/>
    <dgm:cxn modelId="{E24F480D-F191-4285-B749-6F07F7F799C2}" type="presParOf" srcId="{C8913A26-E2E3-436E-9CAB-4042C94E33A0}" destId="{F9B2D087-56E4-49B3-9AD9-14097D92A938}" srcOrd="1" destOrd="0" presId="urn:microsoft.com/office/officeart/2005/8/layout/hierarchy1"/>
    <dgm:cxn modelId="{F1DCE693-4B1F-407A-8987-674EFB63CB9A}" type="presParOf" srcId="{F9B2D087-56E4-49B3-9AD9-14097D92A938}" destId="{03820DBC-80D4-4E3D-A870-F738CB407795}" srcOrd="0" destOrd="0" presId="urn:microsoft.com/office/officeart/2005/8/layout/hierarchy1"/>
    <dgm:cxn modelId="{0911245E-5601-42F4-88A5-C40F72DA1AF4}" type="presParOf" srcId="{F9B2D087-56E4-49B3-9AD9-14097D92A938}" destId="{876BB84B-1DE5-418B-B332-3D4378E9BC68}" srcOrd="1" destOrd="0" presId="urn:microsoft.com/office/officeart/2005/8/layout/hierarchy1"/>
    <dgm:cxn modelId="{FC17EB8F-1FFB-4750-9A28-D208FE188492}" type="presParOf" srcId="{876BB84B-1DE5-418B-B332-3D4378E9BC68}" destId="{8FDC4FFA-2A65-4CBF-90BA-B95D4567590B}" srcOrd="0" destOrd="0" presId="urn:microsoft.com/office/officeart/2005/8/layout/hierarchy1"/>
    <dgm:cxn modelId="{C3FC58E0-3373-46A4-899B-C9F90B9E7A2F}" type="presParOf" srcId="{8FDC4FFA-2A65-4CBF-90BA-B95D4567590B}" destId="{51E869E8-BDAB-49B4-B69E-68BF6E704F19}" srcOrd="0" destOrd="0" presId="urn:microsoft.com/office/officeart/2005/8/layout/hierarchy1"/>
    <dgm:cxn modelId="{4FC0FAEC-8B3A-4311-A834-B7D06BA6AB66}" type="presParOf" srcId="{8FDC4FFA-2A65-4CBF-90BA-B95D4567590B}" destId="{0A86684C-ECB4-4D3B-A912-E641AB5A678B}" srcOrd="1" destOrd="0" presId="urn:microsoft.com/office/officeart/2005/8/layout/hierarchy1"/>
    <dgm:cxn modelId="{DDF95DD4-777A-47E7-A33E-14F881F05086}" type="presParOf" srcId="{876BB84B-1DE5-418B-B332-3D4378E9BC68}" destId="{40B11E88-6950-4D86-8A18-305D466B5719}" srcOrd="1" destOrd="0" presId="urn:microsoft.com/office/officeart/2005/8/layout/hierarchy1"/>
    <dgm:cxn modelId="{15D07131-1CCD-4E26-8038-BB2A67477589}" type="presParOf" srcId="{31C88843-456F-4EED-96D0-EEE2AD829C34}" destId="{1A672E08-47A9-4D8F-9088-513FF518409D}" srcOrd="8" destOrd="0" presId="urn:microsoft.com/office/officeart/2005/8/layout/hierarchy1"/>
    <dgm:cxn modelId="{61D12C3A-739E-4AAC-B91D-BFE4EEC39651}" type="presParOf" srcId="{31C88843-456F-4EED-96D0-EEE2AD829C34}" destId="{9202B30C-A9CC-4789-895E-D3FD7A382DF2}" srcOrd="9" destOrd="0" presId="urn:microsoft.com/office/officeart/2005/8/layout/hierarchy1"/>
    <dgm:cxn modelId="{C727EE56-EDEA-406F-915E-07C62F7634D4}" type="presParOf" srcId="{9202B30C-A9CC-4789-895E-D3FD7A382DF2}" destId="{915A5AD4-7E62-4C12-AA4B-05CF01F808E2}" srcOrd="0" destOrd="0" presId="urn:microsoft.com/office/officeart/2005/8/layout/hierarchy1"/>
    <dgm:cxn modelId="{62462E69-0214-4F29-860B-DB1787F22D93}" type="presParOf" srcId="{915A5AD4-7E62-4C12-AA4B-05CF01F808E2}" destId="{C7D00523-E362-4A84-9DBD-F9D52AC755AB}" srcOrd="0" destOrd="0" presId="urn:microsoft.com/office/officeart/2005/8/layout/hierarchy1"/>
    <dgm:cxn modelId="{E0B866E8-D785-416C-BB8B-281487995846}" type="presParOf" srcId="{915A5AD4-7E62-4C12-AA4B-05CF01F808E2}" destId="{CBD7FE15-2A88-4BD9-8CD5-BAEF86444374}" srcOrd="1" destOrd="0" presId="urn:microsoft.com/office/officeart/2005/8/layout/hierarchy1"/>
    <dgm:cxn modelId="{0E5A95E1-253D-4E38-96FE-5546387C30E4}" type="presParOf" srcId="{9202B30C-A9CC-4789-895E-D3FD7A382DF2}" destId="{7CF4DE9D-CACA-4A3C-AA93-DCF5908BEEC4}" srcOrd="1" destOrd="0" presId="urn:microsoft.com/office/officeart/2005/8/layout/hierarchy1"/>
    <dgm:cxn modelId="{E884BE76-7EB8-42CE-8963-D9908FB99687}" type="presParOf" srcId="{7CF4DE9D-CACA-4A3C-AA93-DCF5908BEEC4}" destId="{3FD71B32-83F2-4BE0-85B6-47E83200016F}" srcOrd="0" destOrd="0" presId="urn:microsoft.com/office/officeart/2005/8/layout/hierarchy1"/>
    <dgm:cxn modelId="{9703542C-ECFA-4F5F-91CA-35ACDB0DE920}" type="presParOf" srcId="{7CF4DE9D-CACA-4A3C-AA93-DCF5908BEEC4}" destId="{EB46232E-C2E2-46D9-BFCE-1B233E8D07D0}" srcOrd="1" destOrd="0" presId="urn:microsoft.com/office/officeart/2005/8/layout/hierarchy1"/>
    <dgm:cxn modelId="{460BB1AD-CA5A-413F-956D-CC7C4E28B7B6}" type="presParOf" srcId="{EB46232E-C2E2-46D9-BFCE-1B233E8D07D0}" destId="{14E87D3F-DF43-4FC8-A73C-7447EA8AA129}" srcOrd="0" destOrd="0" presId="urn:microsoft.com/office/officeart/2005/8/layout/hierarchy1"/>
    <dgm:cxn modelId="{5536DF3A-F4B1-44FD-8A4E-D81C46DDA6C9}" type="presParOf" srcId="{14E87D3F-DF43-4FC8-A73C-7447EA8AA129}" destId="{4ECB40DD-215F-4CC8-9BCD-1A6BA3ACBC44}" srcOrd="0" destOrd="0" presId="urn:microsoft.com/office/officeart/2005/8/layout/hierarchy1"/>
    <dgm:cxn modelId="{26D61BE8-79A0-46A1-A992-02D26FC505FF}" type="presParOf" srcId="{14E87D3F-DF43-4FC8-A73C-7447EA8AA129}" destId="{09DFC307-E41B-4B40-AC8C-BB2FA8D1C602}" srcOrd="1" destOrd="0" presId="urn:microsoft.com/office/officeart/2005/8/layout/hierarchy1"/>
    <dgm:cxn modelId="{0F0EF565-4FD2-42AF-A871-8D84383DE41E}" type="presParOf" srcId="{EB46232E-C2E2-46D9-BFCE-1B233E8D07D0}" destId="{865A17E1-5153-4A45-846C-33C29F7802C7}" srcOrd="1" destOrd="0" presId="urn:microsoft.com/office/officeart/2005/8/layout/hierarchy1"/>
    <dgm:cxn modelId="{1D59F3DE-5164-45F1-8097-5B237937A9F7}" type="presParOf" srcId="{31C88843-456F-4EED-96D0-EEE2AD829C34}" destId="{044BA1B8-13A0-4ED6-ACF7-91A5E456A4F3}" srcOrd="10" destOrd="0" presId="urn:microsoft.com/office/officeart/2005/8/layout/hierarchy1"/>
    <dgm:cxn modelId="{2400D369-23C2-470C-A220-D4821C4A9CF5}" type="presParOf" srcId="{31C88843-456F-4EED-96D0-EEE2AD829C34}" destId="{E5EFFCAC-9779-41D6-AC8C-45FE32A742D2}" srcOrd="11" destOrd="0" presId="urn:microsoft.com/office/officeart/2005/8/layout/hierarchy1"/>
    <dgm:cxn modelId="{D9F864FC-5487-4A94-9DF7-BB90F3B1F358}" type="presParOf" srcId="{E5EFFCAC-9779-41D6-AC8C-45FE32A742D2}" destId="{71133BBD-882C-4162-B421-617AFA033458}" srcOrd="0" destOrd="0" presId="urn:microsoft.com/office/officeart/2005/8/layout/hierarchy1"/>
    <dgm:cxn modelId="{17C44CDC-AD1B-46EC-862A-2590A983DC5B}" type="presParOf" srcId="{71133BBD-882C-4162-B421-617AFA033458}" destId="{5FB12E69-5BEE-44AC-81DC-DAFFB6E39A11}" srcOrd="0" destOrd="0" presId="urn:microsoft.com/office/officeart/2005/8/layout/hierarchy1"/>
    <dgm:cxn modelId="{51E0FD61-7E32-44AB-A901-83DB0E62416F}" type="presParOf" srcId="{71133BBD-882C-4162-B421-617AFA033458}" destId="{6A04CB7E-2297-4077-9C75-A2D03B981ED2}" srcOrd="1" destOrd="0" presId="urn:microsoft.com/office/officeart/2005/8/layout/hierarchy1"/>
    <dgm:cxn modelId="{F074C90F-C8A0-4DCE-AB0F-87518D9BE7C6}" type="presParOf" srcId="{E5EFFCAC-9779-41D6-AC8C-45FE32A742D2}" destId="{E110D860-BC3D-4518-83AE-88B25D45DB35}" srcOrd="1" destOrd="0" presId="urn:microsoft.com/office/officeart/2005/8/layout/hierarchy1"/>
    <dgm:cxn modelId="{760E30AB-FEDD-479D-B814-1A5DEE57C941}" type="presParOf" srcId="{E110D860-BC3D-4518-83AE-88B25D45DB35}" destId="{044A4221-E34C-45A6-BBF5-AD1E14F1A8D4}" srcOrd="0" destOrd="0" presId="urn:microsoft.com/office/officeart/2005/8/layout/hierarchy1"/>
    <dgm:cxn modelId="{E37A4EBC-27E2-4F1C-9BBA-94F642179C0B}" type="presParOf" srcId="{E110D860-BC3D-4518-83AE-88B25D45DB35}" destId="{F0E73ACC-A6FB-4341-A035-0B8226B7D979}" srcOrd="1" destOrd="0" presId="urn:microsoft.com/office/officeart/2005/8/layout/hierarchy1"/>
    <dgm:cxn modelId="{7F915BC5-2DE4-4B09-A846-AF5E57F15BB1}" type="presParOf" srcId="{F0E73ACC-A6FB-4341-A035-0B8226B7D979}" destId="{2BC222ED-CDE4-4A71-AB73-EC9BD6B119DD}" srcOrd="0" destOrd="0" presId="urn:microsoft.com/office/officeart/2005/8/layout/hierarchy1"/>
    <dgm:cxn modelId="{72729EC1-803C-4006-9280-933404092338}" type="presParOf" srcId="{2BC222ED-CDE4-4A71-AB73-EC9BD6B119DD}" destId="{F6B71E58-D29E-456D-8332-04AC0DCE732E}" srcOrd="0" destOrd="0" presId="urn:microsoft.com/office/officeart/2005/8/layout/hierarchy1"/>
    <dgm:cxn modelId="{45547ADB-7B87-4AB2-86C0-631307EC6C07}" type="presParOf" srcId="{2BC222ED-CDE4-4A71-AB73-EC9BD6B119DD}" destId="{E051D787-6069-496E-9BC6-8E7D42A438E2}" srcOrd="1" destOrd="0" presId="urn:microsoft.com/office/officeart/2005/8/layout/hierarchy1"/>
    <dgm:cxn modelId="{86D12ABA-6C0F-4A7B-89DD-5D5F9904585F}" type="presParOf" srcId="{F0E73ACC-A6FB-4341-A035-0B8226B7D979}" destId="{B70467DB-6346-4C3F-9E1B-5FF893470DD4}" srcOrd="1" destOrd="0" presId="urn:microsoft.com/office/officeart/2005/8/layout/hierarchy1"/>
    <dgm:cxn modelId="{B3535EC8-3B47-43EC-A3A1-123CB71C514E}" type="presParOf" srcId="{31C88843-456F-4EED-96D0-EEE2AD829C34}" destId="{35B1172D-6707-4067-8A9C-7A8AE44E4D0A}" srcOrd="12" destOrd="0" presId="urn:microsoft.com/office/officeart/2005/8/layout/hierarchy1"/>
    <dgm:cxn modelId="{FD96EAD8-E3D8-47FF-97BE-718C814F4B13}" type="presParOf" srcId="{31C88843-456F-4EED-96D0-EEE2AD829C34}" destId="{AB92A8D5-D5E3-4ADC-A0B5-1125CBD07A62}" srcOrd="13" destOrd="0" presId="urn:microsoft.com/office/officeart/2005/8/layout/hierarchy1"/>
    <dgm:cxn modelId="{3E05EBB1-0522-4139-98B9-41CEC501A84F}" type="presParOf" srcId="{AB92A8D5-D5E3-4ADC-A0B5-1125CBD07A62}" destId="{4B0BF027-F48A-4F91-B8CE-F30DBB133F40}" srcOrd="0" destOrd="0" presId="urn:microsoft.com/office/officeart/2005/8/layout/hierarchy1"/>
    <dgm:cxn modelId="{4F17FB94-0697-44E3-8B86-1740D4AD38B4}" type="presParOf" srcId="{4B0BF027-F48A-4F91-B8CE-F30DBB133F40}" destId="{356DBD8C-7124-4E5A-9E70-06C5B78867AF}" srcOrd="0" destOrd="0" presId="urn:microsoft.com/office/officeart/2005/8/layout/hierarchy1"/>
    <dgm:cxn modelId="{BABDB757-FC1B-4530-8FD6-38BF427499A7}" type="presParOf" srcId="{4B0BF027-F48A-4F91-B8CE-F30DBB133F40}" destId="{B9ABEBA8-2B7B-4048-A72B-578178579DD4}" srcOrd="1" destOrd="0" presId="urn:microsoft.com/office/officeart/2005/8/layout/hierarchy1"/>
    <dgm:cxn modelId="{F3869D29-34FA-4106-95D1-28F3FB1E4BE3}" type="presParOf" srcId="{AB92A8D5-D5E3-4ADC-A0B5-1125CBD07A62}" destId="{113B0252-0DEA-4423-BCE8-82C2F369CA30}" srcOrd="1" destOrd="0" presId="urn:microsoft.com/office/officeart/2005/8/layout/hierarchy1"/>
    <dgm:cxn modelId="{811C04F6-DA19-4355-B177-C84C66DBB3E3}" type="presParOf" srcId="{113B0252-0DEA-4423-BCE8-82C2F369CA30}" destId="{AB5107F9-7264-4207-9C4D-E4D5D7811F3C}" srcOrd="0" destOrd="0" presId="urn:microsoft.com/office/officeart/2005/8/layout/hierarchy1"/>
    <dgm:cxn modelId="{32E4C1F5-8025-4636-BD7C-3871259E8A33}" type="presParOf" srcId="{113B0252-0DEA-4423-BCE8-82C2F369CA30}" destId="{14517772-786F-4C0F-875A-9FFC12C639B8}" srcOrd="1" destOrd="0" presId="urn:microsoft.com/office/officeart/2005/8/layout/hierarchy1"/>
    <dgm:cxn modelId="{0FD79BEB-F69E-4831-B555-D3C8EBD34250}" type="presParOf" srcId="{14517772-786F-4C0F-875A-9FFC12C639B8}" destId="{7AE56ED4-28A3-4115-837B-952083903D13}" srcOrd="0" destOrd="0" presId="urn:microsoft.com/office/officeart/2005/8/layout/hierarchy1"/>
    <dgm:cxn modelId="{751C5B9C-B2F3-418F-8D8A-07C00AA88AF5}" type="presParOf" srcId="{7AE56ED4-28A3-4115-837B-952083903D13}" destId="{D411F6A4-F828-46B7-B5AF-BB6FA6F99678}" srcOrd="0" destOrd="0" presId="urn:microsoft.com/office/officeart/2005/8/layout/hierarchy1"/>
    <dgm:cxn modelId="{A5AC140F-E1E1-4C86-8CF9-3A364A4F45EC}" type="presParOf" srcId="{7AE56ED4-28A3-4115-837B-952083903D13}" destId="{5D9EA62A-9CB8-4D92-B371-092303423606}" srcOrd="1" destOrd="0" presId="urn:microsoft.com/office/officeart/2005/8/layout/hierarchy1"/>
    <dgm:cxn modelId="{CB8F6872-78FD-4ACB-A8D6-8E54896E9258}" type="presParOf" srcId="{14517772-786F-4C0F-875A-9FFC12C639B8}" destId="{9E0CEA0E-BD95-498D-8FF1-5A9CC7D919D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F9BEF85-24D6-41BA-8B9B-E373E74DB0AA}"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en-US"/>
        </a:p>
      </dgm:t>
    </dgm:pt>
    <dgm:pt modelId="{8ADC1EB5-E958-4F43-92BB-A86057F123CE}">
      <dgm:prSet phldrT="[Text]" custT="1"/>
      <dgm:spPr/>
      <dgm:t>
        <a:bodyPr/>
        <a:lstStyle/>
        <a:p>
          <a:r>
            <a:rPr lang="fa-IR" sz="3200" b="1" dirty="0" smtClean="0">
              <a:solidFill>
                <a:schemeClr val="tx1"/>
              </a:solidFill>
              <a:cs typeface="B Nazanin" panose="00000400000000000000" pitchFamily="2" charset="-78"/>
            </a:rPr>
            <a:t>مدلسازی جریان‌های دریایی</a:t>
          </a:r>
          <a:endParaRPr lang="en-US" sz="3200" b="1" dirty="0">
            <a:solidFill>
              <a:schemeClr val="tx1"/>
            </a:solidFill>
            <a:cs typeface="B Nazanin" panose="00000400000000000000" pitchFamily="2" charset="-78"/>
          </a:endParaRPr>
        </a:p>
      </dgm:t>
    </dgm:pt>
    <dgm:pt modelId="{DE510C7E-F2D1-4F53-8F97-182F4BA58AEE}" type="parTrans" cxnId="{F4DC22D4-0C9A-47CA-9D4B-3D71980EE77F}">
      <dgm:prSet/>
      <dgm:spPr/>
      <dgm:t>
        <a:bodyPr/>
        <a:lstStyle/>
        <a:p>
          <a:endParaRPr lang="en-US"/>
        </a:p>
      </dgm:t>
    </dgm:pt>
    <dgm:pt modelId="{9FA8FBD8-06DB-4594-A1A2-CB3A0DA2B3E8}" type="sibTrans" cxnId="{F4DC22D4-0C9A-47CA-9D4B-3D71980EE77F}">
      <dgm:prSet/>
      <dgm:spPr/>
      <dgm:t>
        <a:bodyPr/>
        <a:lstStyle/>
        <a:p>
          <a:endParaRPr lang="en-US"/>
        </a:p>
      </dgm:t>
    </dgm:pt>
    <dgm:pt modelId="{01EBDD69-F870-4711-92D3-3F5B63B8F6C3}">
      <dgm:prSet phldrT="[Text]"/>
      <dgm:spPr/>
      <dgm:t>
        <a:bodyPr/>
        <a:lstStyle/>
        <a:p>
          <a:r>
            <a:rPr lang="fa-IR" dirty="0" smtClean="0"/>
            <a:t> </a:t>
          </a:r>
          <a:r>
            <a:rPr lang="fa-IR" b="1" dirty="0" smtClean="0">
              <a:solidFill>
                <a:schemeClr val="tx1"/>
              </a:solidFill>
              <a:cs typeface="B Nazanin" panose="00000400000000000000" pitchFamily="2" charset="-78"/>
            </a:rPr>
            <a:t>استفاده از روش‌های هوش مصنوعی</a:t>
          </a:r>
          <a:endParaRPr lang="en-US" b="1" dirty="0">
            <a:solidFill>
              <a:schemeClr val="tx1"/>
            </a:solidFill>
            <a:cs typeface="B Nazanin" panose="00000400000000000000" pitchFamily="2" charset="-78"/>
          </a:endParaRPr>
        </a:p>
      </dgm:t>
    </dgm:pt>
    <dgm:pt modelId="{00DCA95D-FBE8-410D-A0DB-2ECC190E9CD9}" type="parTrans" cxnId="{C1E7A952-2872-4610-A615-B406F654B07E}">
      <dgm:prSet/>
      <dgm:spPr/>
      <dgm:t>
        <a:bodyPr/>
        <a:lstStyle/>
        <a:p>
          <a:endParaRPr lang="en-US"/>
        </a:p>
      </dgm:t>
    </dgm:pt>
    <dgm:pt modelId="{92E3BCAC-2A95-46CA-9C1E-869636AFE6AF}" type="sibTrans" cxnId="{C1E7A952-2872-4610-A615-B406F654B07E}">
      <dgm:prSet/>
      <dgm:spPr/>
      <dgm:t>
        <a:bodyPr/>
        <a:lstStyle/>
        <a:p>
          <a:endParaRPr lang="en-US"/>
        </a:p>
      </dgm:t>
    </dgm:pt>
    <dgm:pt modelId="{16DC8051-B8A8-4D5B-963E-F6FF632167FA}">
      <dgm:prSet phldrT="[Text]"/>
      <dgm:spPr/>
      <dgm:t>
        <a:bodyPr/>
        <a:lstStyle/>
        <a:p>
          <a:r>
            <a:rPr lang="fa-IR" b="1" dirty="0" smtClean="0">
              <a:solidFill>
                <a:schemeClr val="tx1"/>
              </a:solidFill>
              <a:cs typeface="B Nazanin" panose="00000400000000000000" pitchFamily="2" charset="-78"/>
            </a:rPr>
            <a:t>مشاهدات ماهواره‌ای</a:t>
          </a:r>
          <a:endParaRPr lang="en-US" b="1" dirty="0">
            <a:solidFill>
              <a:schemeClr val="tx1"/>
            </a:solidFill>
            <a:cs typeface="B Nazanin" panose="00000400000000000000" pitchFamily="2" charset="-78"/>
          </a:endParaRPr>
        </a:p>
      </dgm:t>
    </dgm:pt>
    <dgm:pt modelId="{18234AAD-7090-4CE5-9E62-D13D1A1E1C3E}" type="parTrans" cxnId="{FA07D98A-7269-4060-BC24-D565A5411E8C}">
      <dgm:prSet/>
      <dgm:spPr/>
      <dgm:t>
        <a:bodyPr/>
        <a:lstStyle/>
        <a:p>
          <a:endParaRPr lang="en-US"/>
        </a:p>
      </dgm:t>
    </dgm:pt>
    <dgm:pt modelId="{A9CD245E-0698-4D41-9DDE-BC2A22B21B77}" type="sibTrans" cxnId="{FA07D98A-7269-4060-BC24-D565A5411E8C}">
      <dgm:prSet/>
      <dgm:spPr/>
      <dgm:t>
        <a:bodyPr/>
        <a:lstStyle/>
        <a:p>
          <a:endParaRPr lang="en-US"/>
        </a:p>
      </dgm:t>
    </dgm:pt>
    <dgm:pt modelId="{0C8324E8-43EC-47FD-8D0A-51212B3AD428}">
      <dgm:prSet phldrT="[Text]"/>
      <dgm:spPr/>
      <dgm:t>
        <a:bodyPr/>
        <a:lstStyle/>
        <a:p>
          <a:r>
            <a:rPr lang="fa-IR" b="1" dirty="0" smtClean="0">
              <a:solidFill>
                <a:schemeClr val="tx1"/>
              </a:solidFill>
              <a:cs typeface="B Nazanin" panose="00000400000000000000" pitchFamily="2" charset="-78"/>
            </a:rPr>
            <a:t>مدلسازی عددی هیدرودینامیکی</a:t>
          </a:r>
          <a:endParaRPr lang="en-US" b="1" dirty="0">
            <a:solidFill>
              <a:schemeClr val="tx1"/>
            </a:solidFill>
            <a:cs typeface="B Nazanin" panose="00000400000000000000" pitchFamily="2" charset="-78"/>
          </a:endParaRPr>
        </a:p>
      </dgm:t>
    </dgm:pt>
    <dgm:pt modelId="{79B9A76B-F60A-4BD8-BEB4-795C9546FC81}" type="parTrans" cxnId="{8AD5DE7A-CE7B-433B-9323-76CF6CE8BCB1}">
      <dgm:prSet/>
      <dgm:spPr/>
      <dgm:t>
        <a:bodyPr/>
        <a:lstStyle/>
        <a:p>
          <a:endParaRPr lang="en-US"/>
        </a:p>
      </dgm:t>
    </dgm:pt>
    <dgm:pt modelId="{AF801596-C056-45A5-A305-FD119470D379}" type="sibTrans" cxnId="{8AD5DE7A-CE7B-433B-9323-76CF6CE8BCB1}">
      <dgm:prSet/>
      <dgm:spPr/>
      <dgm:t>
        <a:bodyPr/>
        <a:lstStyle/>
        <a:p>
          <a:endParaRPr lang="en-US"/>
        </a:p>
      </dgm:t>
    </dgm:pt>
    <dgm:pt modelId="{3424C813-F3B1-4E47-80CE-368445966E02}" type="pres">
      <dgm:prSet presAssocID="{8F9BEF85-24D6-41BA-8B9B-E373E74DB0AA}" presName="hierChild1" presStyleCnt="0">
        <dgm:presLayoutVars>
          <dgm:orgChart val="1"/>
          <dgm:chPref val="1"/>
          <dgm:dir/>
          <dgm:animOne val="branch"/>
          <dgm:animLvl val="lvl"/>
          <dgm:resizeHandles/>
        </dgm:presLayoutVars>
      </dgm:prSet>
      <dgm:spPr/>
      <dgm:t>
        <a:bodyPr/>
        <a:lstStyle/>
        <a:p>
          <a:endParaRPr lang="en-US"/>
        </a:p>
      </dgm:t>
    </dgm:pt>
    <dgm:pt modelId="{87D21A0D-EC62-4ABB-90A8-41B331E4CFAC}" type="pres">
      <dgm:prSet presAssocID="{8ADC1EB5-E958-4F43-92BB-A86057F123CE}" presName="hierRoot1" presStyleCnt="0">
        <dgm:presLayoutVars>
          <dgm:hierBranch val="init"/>
        </dgm:presLayoutVars>
      </dgm:prSet>
      <dgm:spPr/>
    </dgm:pt>
    <dgm:pt modelId="{18E04FDD-118E-41FE-B6CB-25CE1C490F30}" type="pres">
      <dgm:prSet presAssocID="{8ADC1EB5-E958-4F43-92BB-A86057F123CE}" presName="rootComposite1" presStyleCnt="0"/>
      <dgm:spPr/>
    </dgm:pt>
    <dgm:pt modelId="{00D067BA-EFD9-4C89-87CA-0C240469C078}" type="pres">
      <dgm:prSet presAssocID="{8ADC1EB5-E958-4F43-92BB-A86057F123CE}" presName="rootText1" presStyleLbl="node0" presStyleIdx="0" presStyleCnt="1">
        <dgm:presLayoutVars>
          <dgm:chPref val="3"/>
        </dgm:presLayoutVars>
      </dgm:prSet>
      <dgm:spPr/>
      <dgm:t>
        <a:bodyPr/>
        <a:lstStyle/>
        <a:p>
          <a:endParaRPr lang="en-US"/>
        </a:p>
      </dgm:t>
    </dgm:pt>
    <dgm:pt modelId="{E98D4887-FAA0-4BA3-8BF3-2EB77A93729E}" type="pres">
      <dgm:prSet presAssocID="{8ADC1EB5-E958-4F43-92BB-A86057F123CE}" presName="rootConnector1" presStyleLbl="node1" presStyleIdx="0" presStyleCnt="0"/>
      <dgm:spPr/>
      <dgm:t>
        <a:bodyPr/>
        <a:lstStyle/>
        <a:p>
          <a:endParaRPr lang="en-US"/>
        </a:p>
      </dgm:t>
    </dgm:pt>
    <dgm:pt modelId="{0E1427F0-6362-4BAE-8620-86F659CA7932}" type="pres">
      <dgm:prSet presAssocID="{8ADC1EB5-E958-4F43-92BB-A86057F123CE}" presName="hierChild2" presStyleCnt="0"/>
      <dgm:spPr/>
    </dgm:pt>
    <dgm:pt modelId="{13AD3B67-F137-402D-83AE-C818C0C9C758}" type="pres">
      <dgm:prSet presAssocID="{00DCA95D-FBE8-410D-A0DB-2ECC190E9CD9}" presName="Name37" presStyleLbl="parChTrans1D2" presStyleIdx="0" presStyleCnt="3"/>
      <dgm:spPr/>
      <dgm:t>
        <a:bodyPr/>
        <a:lstStyle/>
        <a:p>
          <a:endParaRPr lang="en-US"/>
        </a:p>
      </dgm:t>
    </dgm:pt>
    <dgm:pt modelId="{E22BE0A6-8BF4-43FF-9D14-9621C81C3AFA}" type="pres">
      <dgm:prSet presAssocID="{01EBDD69-F870-4711-92D3-3F5B63B8F6C3}" presName="hierRoot2" presStyleCnt="0">
        <dgm:presLayoutVars>
          <dgm:hierBranch val="init"/>
        </dgm:presLayoutVars>
      </dgm:prSet>
      <dgm:spPr/>
    </dgm:pt>
    <dgm:pt modelId="{6A1761B9-5DD7-407B-9047-4AD8A04704D9}" type="pres">
      <dgm:prSet presAssocID="{01EBDD69-F870-4711-92D3-3F5B63B8F6C3}" presName="rootComposite" presStyleCnt="0"/>
      <dgm:spPr/>
    </dgm:pt>
    <dgm:pt modelId="{EBA8C4A8-0452-4687-AB10-6F008DA5E4F0}" type="pres">
      <dgm:prSet presAssocID="{01EBDD69-F870-4711-92D3-3F5B63B8F6C3}" presName="rootText" presStyleLbl="node2" presStyleIdx="0" presStyleCnt="3">
        <dgm:presLayoutVars>
          <dgm:chPref val="3"/>
        </dgm:presLayoutVars>
      </dgm:prSet>
      <dgm:spPr/>
      <dgm:t>
        <a:bodyPr/>
        <a:lstStyle/>
        <a:p>
          <a:endParaRPr lang="en-US"/>
        </a:p>
      </dgm:t>
    </dgm:pt>
    <dgm:pt modelId="{0C9096FA-F2B8-4B35-B8FC-E5BE0E06CD8C}" type="pres">
      <dgm:prSet presAssocID="{01EBDD69-F870-4711-92D3-3F5B63B8F6C3}" presName="rootConnector" presStyleLbl="node2" presStyleIdx="0" presStyleCnt="3"/>
      <dgm:spPr/>
      <dgm:t>
        <a:bodyPr/>
        <a:lstStyle/>
        <a:p>
          <a:endParaRPr lang="en-US"/>
        </a:p>
      </dgm:t>
    </dgm:pt>
    <dgm:pt modelId="{8B9CD9F4-C93B-474B-A513-E7A796DECC30}" type="pres">
      <dgm:prSet presAssocID="{01EBDD69-F870-4711-92D3-3F5B63B8F6C3}" presName="hierChild4" presStyleCnt="0"/>
      <dgm:spPr/>
    </dgm:pt>
    <dgm:pt modelId="{664069DC-F261-4FEE-8653-080FA9927BA3}" type="pres">
      <dgm:prSet presAssocID="{01EBDD69-F870-4711-92D3-3F5B63B8F6C3}" presName="hierChild5" presStyleCnt="0"/>
      <dgm:spPr/>
    </dgm:pt>
    <dgm:pt modelId="{50F2B776-F49E-4749-92D3-B16A1A5C5AE2}" type="pres">
      <dgm:prSet presAssocID="{18234AAD-7090-4CE5-9E62-D13D1A1E1C3E}" presName="Name37" presStyleLbl="parChTrans1D2" presStyleIdx="1" presStyleCnt="3"/>
      <dgm:spPr/>
      <dgm:t>
        <a:bodyPr/>
        <a:lstStyle/>
        <a:p>
          <a:endParaRPr lang="en-US"/>
        </a:p>
      </dgm:t>
    </dgm:pt>
    <dgm:pt modelId="{630E5EF4-82EB-4410-AA5A-C754486C44F2}" type="pres">
      <dgm:prSet presAssocID="{16DC8051-B8A8-4D5B-963E-F6FF632167FA}" presName="hierRoot2" presStyleCnt="0">
        <dgm:presLayoutVars>
          <dgm:hierBranch val="init"/>
        </dgm:presLayoutVars>
      </dgm:prSet>
      <dgm:spPr/>
    </dgm:pt>
    <dgm:pt modelId="{CBB10519-F5E5-4347-AD50-AFE9EF0B2367}" type="pres">
      <dgm:prSet presAssocID="{16DC8051-B8A8-4D5B-963E-F6FF632167FA}" presName="rootComposite" presStyleCnt="0"/>
      <dgm:spPr/>
    </dgm:pt>
    <dgm:pt modelId="{68F7C62E-EC88-45F7-908A-8414A02E003B}" type="pres">
      <dgm:prSet presAssocID="{16DC8051-B8A8-4D5B-963E-F6FF632167FA}" presName="rootText" presStyleLbl="node2" presStyleIdx="1" presStyleCnt="3">
        <dgm:presLayoutVars>
          <dgm:chPref val="3"/>
        </dgm:presLayoutVars>
      </dgm:prSet>
      <dgm:spPr/>
      <dgm:t>
        <a:bodyPr/>
        <a:lstStyle/>
        <a:p>
          <a:endParaRPr lang="en-US"/>
        </a:p>
      </dgm:t>
    </dgm:pt>
    <dgm:pt modelId="{A2C2C10E-8137-4638-BD2A-738F45BE1E01}" type="pres">
      <dgm:prSet presAssocID="{16DC8051-B8A8-4D5B-963E-F6FF632167FA}" presName="rootConnector" presStyleLbl="node2" presStyleIdx="1" presStyleCnt="3"/>
      <dgm:spPr/>
      <dgm:t>
        <a:bodyPr/>
        <a:lstStyle/>
        <a:p>
          <a:endParaRPr lang="en-US"/>
        </a:p>
      </dgm:t>
    </dgm:pt>
    <dgm:pt modelId="{8E28C350-8F3E-474B-8FCA-77AD6A678F91}" type="pres">
      <dgm:prSet presAssocID="{16DC8051-B8A8-4D5B-963E-F6FF632167FA}" presName="hierChild4" presStyleCnt="0"/>
      <dgm:spPr/>
    </dgm:pt>
    <dgm:pt modelId="{82ECF000-EE88-4155-A2C4-00E87C93768E}" type="pres">
      <dgm:prSet presAssocID="{16DC8051-B8A8-4D5B-963E-F6FF632167FA}" presName="hierChild5" presStyleCnt="0"/>
      <dgm:spPr/>
    </dgm:pt>
    <dgm:pt modelId="{8E3C287E-4254-4459-BD2E-3DB68C4C6355}" type="pres">
      <dgm:prSet presAssocID="{79B9A76B-F60A-4BD8-BEB4-795C9546FC81}" presName="Name37" presStyleLbl="parChTrans1D2" presStyleIdx="2" presStyleCnt="3"/>
      <dgm:spPr/>
      <dgm:t>
        <a:bodyPr/>
        <a:lstStyle/>
        <a:p>
          <a:endParaRPr lang="en-US"/>
        </a:p>
      </dgm:t>
    </dgm:pt>
    <dgm:pt modelId="{F62422CF-421F-4855-A049-AE31AA0187DA}" type="pres">
      <dgm:prSet presAssocID="{0C8324E8-43EC-47FD-8D0A-51212B3AD428}" presName="hierRoot2" presStyleCnt="0">
        <dgm:presLayoutVars>
          <dgm:hierBranch val="init"/>
        </dgm:presLayoutVars>
      </dgm:prSet>
      <dgm:spPr/>
    </dgm:pt>
    <dgm:pt modelId="{6AE40B77-DDA4-4D56-876D-2A8F0A30DC9C}" type="pres">
      <dgm:prSet presAssocID="{0C8324E8-43EC-47FD-8D0A-51212B3AD428}" presName="rootComposite" presStyleCnt="0"/>
      <dgm:spPr/>
    </dgm:pt>
    <dgm:pt modelId="{F03E902B-50C8-4C0D-BF07-7FD4449219F3}" type="pres">
      <dgm:prSet presAssocID="{0C8324E8-43EC-47FD-8D0A-51212B3AD428}" presName="rootText" presStyleLbl="node2" presStyleIdx="2" presStyleCnt="3">
        <dgm:presLayoutVars>
          <dgm:chPref val="3"/>
        </dgm:presLayoutVars>
      </dgm:prSet>
      <dgm:spPr/>
      <dgm:t>
        <a:bodyPr/>
        <a:lstStyle/>
        <a:p>
          <a:endParaRPr lang="en-US"/>
        </a:p>
      </dgm:t>
    </dgm:pt>
    <dgm:pt modelId="{3816E786-A545-40B0-A0C9-830F0CFBB25C}" type="pres">
      <dgm:prSet presAssocID="{0C8324E8-43EC-47FD-8D0A-51212B3AD428}" presName="rootConnector" presStyleLbl="node2" presStyleIdx="2" presStyleCnt="3"/>
      <dgm:spPr/>
      <dgm:t>
        <a:bodyPr/>
        <a:lstStyle/>
        <a:p>
          <a:endParaRPr lang="en-US"/>
        </a:p>
      </dgm:t>
    </dgm:pt>
    <dgm:pt modelId="{27BE54E1-3C06-4380-996B-AD326FE82317}" type="pres">
      <dgm:prSet presAssocID="{0C8324E8-43EC-47FD-8D0A-51212B3AD428}" presName="hierChild4" presStyleCnt="0"/>
      <dgm:spPr/>
    </dgm:pt>
    <dgm:pt modelId="{EA903D10-C8C7-4591-B1D2-946653D75B9C}" type="pres">
      <dgm:prSet presAssocID="{0C8324E8-43EC-47FD-8D0A-51212B3AD428}" presName="hierChild5" presStyleCnt="0"/>
      <dgm:spPr/>
    </dgm:pt>
    <dgm:pt modelId="{C689A03D-A7FD-4292-969F-06D9945DB8FE}" type="pres">
      <dgm:prSet presAssocID="{8ADC1EB5-E958-4F43-92BB-A86057F123CE}" presName="hierChild3" presStyleCnt="0"/>
      <dgm:spPr/>
    </dgm:pt>
  </dgm:ptLst>
  <dgm:cxnLst>
    <dgm:cxn modelId="{4A9F8AE9-09CF-44DB-94B3-03CF6338D012}" type="presOf" srcId="{18234AAD-7090-4CE5-9E62-D13D1A1E1C3E}" destId="{50F2B776-F49E-4749-92D3-B16A1A5C5AE2}" srcOrd="0" destOrd="0" presId="urn:microsoft.com/office/officeart/2005/8/layout/orgChart1"/>
    <dgm:cxn modelId="{0662527B-006B-4B1D-A4CE-E8B55E0916C5}" type="presOf" srcId="{8ADC1EB5-E958-4F43-92BB-A86057F123CE}" destId="{E98D4887-FAA0-4BA3-8BF3-2EB77A93729E}" srcOrd="1" destOrd="0" presId="urn:microsoft.com/office/officeart/2005/8/layout/orgChart1"/>
    <dgm:cxn modelId="{686B9CCC-9726-43E4-9995-EAC7A18A719B}" type="presOf" srcId="{00DCA95D-FBE8-410D-A0DB-2ECC190E9CD9}" destId="{13AD3B67-F137-402D-83AE-C818C0C9C758}" srcOrd="0" destOrd="0" presId="urn:microsoft.com/office/officeart/2005/8/layout/orgChart1"/>
    <dgm:cxn modelId="{F475136C-C606-4288-B416-743618900FDF}" type="presOf" srcId="{16DC8051-B8A8-4D5B-963E-F6FF632167FA}" destId="{68F7C62E-EC88-45F7-908A-8414A02E003B}" srcOrd="0" destOrd="0" presId="urn:microsoft.com/office/officeart/2005/8/layout/orgChart1"/>
    <dgm:cxn modelId="{3C5E22E0-44FF-4F55-BB4E-F2572476E429}" type="presOf" srcId="{8F9BEF85-24D6-41BA-8B9B-E373E74DB0AA}" destId="{3424C813-F3B1-4E47-80CE-368445966E02}" srcOrd="0" destOrd="0" presId="urn:microsoft.com/office/officeart/2005/8/layout/orgChart1"/>
    <dgm:cxn modelId="{31B1C98B-49E2-4F21-9066-C321A55DE2BC}" type="presOf" srcId="{01EBDD69-F870-4711-92D3-3F5B63B8F6C3}" destId="{EBA8C4A8-0452-4687-AB10-6F008DA5E4F0}" srcOrd="0" destOrd="0" presId="urn:microsoft.com/office/officeart/2005/8/layout/orgChart1"/>
    <dgm:cxn modelId="{EF2AE492-0ECF-40C0-8B84-4F4387BA523E}" type="presOf" srcId="{01EBDD69-F870-4711-92D3-3F5B63B8F6C3}" destId="{0C9096FA-F2B8-4B35-B8FC-E5BE0E06CD8C}" srcOrd="1" destOrd="0" presId="urn:microsoft.com/office/officeart/2005/8/layout/orgChart1"/>
    <dgm:cxn modelId="{FA07D98A-7269-4060-BC24-D565A5411E8C}" srcId="{8ADC1EB5-E958-4F43-92BB-A86057F123CE}" destId="{16DC8051-B8A8-4D5B-963E-F6FF632167FA}" srcOrd="1" destOrd="0" parTransId="{18234AAD-7090-4CE5-9E62-D13D1A1E1C3E}" sibTransId="{A9CD245E-0698-4D41-9DDE-BC2A22B21B77}"/>
    <dgm:cxn modelId="{75A653F0-6CB7-4828-9840-E04C3BEDB0F5}" type="presOf" srcId="{16DC8051-B8A8-4D5B-963E-F6FF632167FA}" destId="{A2C2C10E-8137-4638-BD2A-738F45BE1E01}" srcOrd="1" destOrd="0" presId="urn:microsoft.com/office/officeart/2005/8/layout/orgChart1"/>
    <dgm:cxn modelId="{6BFB786E-3CE9-4577-BD39-15E1413D9E2D}" type="presOf" srcId="{8ADC1EB5-E958-4F43-92BB-A86057F123CE}" destId="{00D067BA-EFD9-4C89-87CA-0C240469C078}" srcOrd="0" destOrd="0" presId="urn:microsoft.com/office/officeart/2005/8/layout/orgChart1"/>
    <dgm:cxn modelId="{AF75E54B-A643-48A2-B0A7-3E988F42C8D3}" type="presOf" srcId="{0C8324E8-43EC-47FD-8D0A-51212B3AD428}" destId="{F03E902B-50C8-4C0D-BF07-7FD4449219F3}" srcOrd="0" destOrd="0" presId="urn:microsoft.com/office/officeart/2005/8/layout/orgChart1"/>
    <dgm:cxn modelId="{F4DC22D4-0C9A-47CA-9D4B-3D71980EE77F}" srcId="{8F9BEF85-24D6-41BA-8B9B-E373E74DB0AA}" destId="{8ADC1EB5-E958-4F43-92BB-A86057F123CE}" srcOrd="0" destOrd="0" parTransId="{DE510C7E-F2D1-4F53-8F97-182F4BA58AEE}" sibTransId="{9FA8FBD8-06DB-4594-A1A2-CB3A0DA2B3E8}"/>
    <dgm:cxn modelId="{3BA2CF81-6303-48AB-9E3E-D7A4604F8357}" type="presOf" srcId="{0C8324E8-43EC-47FD-8D0A-51212B3AD428}" destId="{3816E786-A545-40B0-A0C9-830F0CFBB25C}" srcOrd="1" destOrd="0" presId="urn:microsoft.com/office/officeart/2005/8/layout/orgChart1"/>
    <dgm:cxn modelId="{C1E7A952-2872-4610-A615-B406F654B07E}" srcId="{8ADC1EB5-E958-4F43-92BB-A86057F123CE}" destId="{01EBDD69-F870-4711-92D3-3F5B63B8F6C3}" srcOrd="0" destOrd="0" parTransId="{00DCA95D-FBE8-410D-A0DB-2ECC190E9CD9}" sibTransId="{92E3BCAC-2A95-46CA-9C1E-869636AFE6AF}"/>
    <dgm:cxn modelId="{8AD5DE7A-CE7B-433B-9323-76CF6CE8BCB1}" srcId="{8ADC1EB5-E958-4F43-92BB-A86057F123CE}" destId="{0C8324E8-43EC-47FD-8D0A-51212B3AD428}" srcOrd="2" destOrd="0" parTransId="{79B9A76B-F60A-4BD8-BEB4-795C9546FC81}" sibTransId="{AF801596-C056-45A5-A305-FD119470D379}"/>
    <dgm:cxn modelId="{34770981-1B51-421F-8832-DA3910F59B21}" type="presOf" srcId="{79B9A76B-F60A-4BD8-BEB4-795C9546FC81}" destId="{8E3C287E-4254-4459-BD2E-3DB68C4C6355}" srcOrd="0" destOrd="0" presId="urn:microsoft.com/office/officeart/2005/8/layout/orgChart1"/>
    <dgm:cxn modelId="{E719EB24-912B-4BE0-A03C-DF870EE4EC9B}" type="presParOf" srcId="{3424C813-F3B1-4E47-80CE-368445966E02}" destId="{87D21A0D-EC62-4ABB-90A8-41B331E4CFAC}" srcOrd="0" destOrd="0" presId="urn:microsoft.com/office/officeart/2005/8/layout/orgChart1"/>
    <dgm:cxn modelId="{08FCBE50-96B1-4F66-9656-0DF6DDFF874F}" type="presParOf" srcId="{87D21A0D-EC62-4ABB-90A8-41B331E4CFAC}" destId="{18E04FDD-118E-41FE-B6CB-25CE1C490F30}" srcOrd="0" destOrd="0" presId="urn:microsoft.com/office/officeart/2005/8/layout/orgChart1"/>
    <dgm:cxn modelId="{02B9352B-C237-400B-8A19-460F8706E47F}" type="presParOf" srcId="{18E04FDD-118E-41FE-B6CB-25CE1C490F30}" destId="{00D067BA-EFD9-4C89-87CA-0C240469C078}" srcOrd="0" destOrd="0" presId="urn:microsoft.com/office/officeart/2005/8/layout/orgChart1"/>
    <dgm:cxn modelId="{4283B28E-5552-41F4-AFFF-D9DE94C641F2}" type="presParOf" srcId="{18E04FDD-118E-41FE-B6CB-25CE1C490F30}" destId="{E98D4887-FAA0-4BA3-8BF3-2EB77A93729E}" srcOrd="1" destOrd="0" presId="urn:microsoft.com/office/officeart/2005/8/layout/orgChart1"/>
    <dgm:cxn modelId="{DAF6CE52-C454-4424-A754-A67E1A4C115C}" type="presParOf" srcId="{87D21A0D-EC62-4ABB-90A8-41B331E4CFAC}" destId="{0E1427F0-6362-4BAE-8620-86F659CA7932}" srcOrd="1" destOrd="0" presId="urn:microsoft.com/office/officeart/2005/8/layout/orgChart1"/>
    <dgm:cxn modelId="{DDF55E55-C894-4E82-B909-295CA8B2AB91}" type="presParOf" srcId="{0E1427F0-6362-4BAE-8620-86F659CA7932}" destId="{13AD3B67-F137-402D-83AE-C818C0C9C758}" srcOrd="0" destOrd="0" presId="urn:microsoft.com/office/officeart/2005/8/layout/orgChart1"/>
    <dgm:cxn modelId="{F82D6C69-9475-4CAA-9FE1-FDD57260151C}" type="presParOf" srcId="{0E1427F0-6362-4BAE-8620-86F659CA7932}" destId="{E22BE0A6-8BF4-43FF-9D14-9621C81C3AFA}" srcOrd="1" destOrd="0" presId="urn:microsoft.com/office/officeart/2005/8/layout/orgChart1"/>
    <dgm:cxn modelId="{8991E2F8-5183-4851-9383-415194D43DA7}" type="presParOf" srcId="{E22BE0A6-8BF4-43FF-9D14-9621C81C3AFA}" destId="{6A1761B9-5DD7-407B-9047-4AD8A04704D9}" srcOrd="0" destOrd="0" presId="urn:microsoft.com/office/officeart/2005/8/layout/orgChart1"/>
    <dgm:cxn modelId="{332FD155-B005-4D13-8A46-2D62809ECAE3}" type="presParOf" srcId="{6A1761B9-5DD7-407B-9047-4AD8A04704D9}" destId="{EBA8C4A8-0452-4687-AB10-6F008DA5E4F0}" srcOrd="0" destOrd="0" presId="urn:microsoft.com/office/officeart/2005/8/layout/orgChart1"/>
    <dgm:cxn modelId="{B4014BCC-B306-46AA-99D7-2B4B2AC97722}" type="presParOf" srcId="{6A1761B9-5DD7-407B-9047-4AD8A04704D9}" destId="{0C9096FA-F2B8-4B35-B8FC-E5BE0E06CD8C}" srcOrd="1" destOrd="0" presId="urn:microsoft.com/office/officeart/2005/8/layout/orgChart1"/>
    <dgm:cxn modelId="{10DE7F74-BC35-47F6-968E-34FDD2CACED9}" type="presParOf" srcId="{E22BE0A6-8BF4-43FF-9D14-9621C81C3AFA}" destId="{8B9CD9F4-C93B-474B-A513-E7A796DECC30}" srcOrd="1" destOrd="0" presId="urn:microsoft.com/office/officeart/2005/8/layout/orgChart1"/>
    <dgm:cxn modelId="{EFD87704-E219-4CAD-BE72-82ECD1A5A05A}" type="presParOf" srcId="{E22BE0A6-8BF4-43FF-9D14-9621C81C3AFA}" destId="{664069DC-F261-4FEE-8653-080FA9927BA3}" srcOrd="2" destOrd="0" presId="urn:microsoft.com/office/officeart/2005/8/layout/orgChart1"/>
    <dgm:cxn modelId="{E8071B7F-5F65-48E6-92C0-828C1F1E4AD3}" type="presParOf" srcId="{0E1427F0-6362-4BAE-8620-86F659CA7932}" destId="{50F2B776-F49E-4749-92D3-B16A1A5C5AE2}" srcOrd="2" destOrd="0" presId="urn:microsoft.com/office/officeart/2005/8/layout/orgChart1"/>
    <dgm:cxn modelId="{04C68A47-CC0A-4A6B-A15B-4B3DC7C6EE5A}" type="presParOf" srcId="{0E1427F0-6362-4BAE-8620-86F659CA7932}" destId="{630E5EF4-82EB-4410-AA5A-C754486C44F2}" srcOrd="3" destOrd="0" presId="urn:microsoft.com/office/officeart/2005/8/layout/orgChart1"/>
    <dgm:cxn modelId="{93AFEA45-ED87-4197-A0BD-460E71376623}" type="presParOf" srcId="{630E5EF4-82EB-4410-AA5A-C754486C44F2}" destId="{CBB10519-F5E5-4347-AD50-AFE9EF0B2367}" srcOrd="0" destOrd="0" presId="urn:microsoft.com/office/officeart/2005/8/layout/orgChart1"/>
    <dgm:cxn modelId="{9899B8C4-5F9B-4B1E-9D6E-25B60B5EF6EE}" type="presParOf" srcId="{CBB10519-F5E5-4347-AD50-AFE9EF0B2367}" destId="{68F7C62E-EC88-45F7-908A-8414A02E003B}" srcOrd="0" destOrd="0" presId="urn:microsoft.com/office/officeart/2005/8/layout/orgChart1"/>
    <dgm:cxn modelId="{E6FC8095-EF89-4FD5-8308-65F950228814}" type="presParOf" srcId="{CBB10519-F5E5-4347-AD50-AFE9EF0B2367}" destId="{A2C2C10E-8137-4638-BD2A-738F45BE1E01}" srcOrd="1" destOrd="0" presId="urn:microsoft.com/office/officeart/2005/8/layout/orgChart1"/>
    <dgm:cxn modelId="{B92F3A2D-7D5E-438D-ADBA-311E21CCDA6A}" type="presParOf" srcId="{630E5EF4-82EB-4410-AA5A-C754486C44F2}" destId="{8E28C350-8F3E-474B-8FCA-77AD6A678F91}" srcOrd="1" destOrd="0" presId="urn:microsoft.com/office/officeart/2005/8/layout/orgChart1"/>
    <dgm:cxn modelId="{32860BBC-5E60-46DC-9CD8-A3B051840362}" type="presParOf" srcId="{630E5EF4-82EB-4410-AA5A-C754486C44F2}" destId="{82ECF000-EE88-4155-A2C4-00E87C93768E}" srcOrd="2" destOrd="0" presId="urn:microsoft.com/office/officeart/2005/8/layout/orgChart1"/>
    <dgm:cxn modelId="{B2A8BA3B-D189-4345-89FD-DD30DB704858}" type="presParOf" srcId="{0E1427F0-6362-4BAE-8620-86F659CA7932}" destId="{8E3C287E-4254-4459-BD2E-3DB68C4C6355}" srcOrd="4" destOrd="0" presId="urn:microsoft.com/office/officeart/2005/8/layout/orgChart1"/>
    <dgm:cxn modelId="{944DC829-BB2E-4166-AC6B-FEB26D0E5FEA}" type="presParOf" srcId="{0E1427F0-6362-4BAE-8620-86F659CA7932}" destId="{F62422CF-421F-4855-A049-AE31AA0187DA}" srcOrd="5" destOrd="0" presId="urn:microsoft.com/office/officeart/2005/8/layout/orgChart1"/>
    <dgm:cxn modelId="{422275FE-9C57-460E-8701-A956538C1AAD}" type="presParOf" srcId="{F62422CF-421F-4855-A049-AE31AA0187DA}" destId="{6AE40B77-DDA4-4D56-876D-2A8F0A30DC9C}" srcOrd="0" destOrd="0" presId="urn:microsoft.com/office/officeart/2005/8/layout/orgChart1"/>
    <dgm:cxn modelId="{F298BED1-3C9D-461C-B0C5-12D4A108A8EF}" type="presParOf" srcId="{6AE40B77-DDA4-4D56-876D-2A8F0A30DC9C}" destId="{F03E902B-50C8-4C0D-BF07-7FD4449219F3}" srcOrd="0" destOrd="0" presId="urn:microsoft.com/office/officeart/2005/8/layout/orgChart1"/>
    <dgm:cxn modelId="{96C1754F-54CF-4C92-99C7-384E62DC8B11}" type="presParOf" srcId="{6AE40B77-DDA4-4D56-876D-2A8F0A30DC9C}" destId="{3816E786-A545-40B0-A0C9-830F0CFBB25C}" srcOrd="1" destOrd="0" presId="urn:microsoft.com/office/officeart/2005/8/layout/orgChart1"/>
    <dgm:cxn modelId="{ABF6EB1A-B5EF-428A-B092-AB8329B011CA}" type="presParOf" srcId="{F62422CF-421F-4855-A049-AE31AA0187DA}" destId="{27BE54E1-3C06-4380-996B-AD326FE82317}" srcOrd="1" destOrd="0" presId="urn:microsoft.com/office/officeart/2005/8/layout/orgChart1"/>
    <dgm:cxn modelId="{BAB40340-90EE-4D1C-B145-21DFA0548C7C}" type="presParOf" srcId="{F62422CF-421F-4855-A049-AE31AA0187DA}" destId="{EA903D10-C8C7-4591-B1D2-946653D75B9C}" srcOrd="2" destOrd="0" presId="urn:microsoft.com/office/officeart/2005/8/layout/orgChart1"/>
    <dgm:cxn modelId="{E1E4189A-7B3E-4D33-AAAE-DF3903A5F602}" type="presParOf" srcId="{87D21A0D-EC62-4ABB-90A8-41B331E4CFAC}" destId="{C689A03D-A7FD-4292-969F-06D9945DB8FE}"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E4716D-7E5A-4B49-9E75-446938EBA36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782A979-A766-4D79-8906-669E007D2DC0}">
      <dgm:prSet phldrT="[Text]" custT="1"/>
      <dgm:spPr/>
      <dgm:t>
        <a:bodyPr/>
        <a:lstStyle/>
        <a:p>
          <a:r>
            <a:rPr lang="fa-IR" sz="2400" b="1" dirty="0" smtClean="0">
              <a:cs typeface="B Nazanin" panose="00000400000000000000" pitchFamily="2" charset="-78"/>
            </a:rPr>
            <a:t>روش های مختلف پایش تراز دریا</a:t>
          </a:r>
          <a:endParaRPr lang="en-US" sz="2400" b="1" dirty="0">
            <a:cs typeface="B Nazanin" panose="00000400000000000000" pitchFamily="2" charset="-78"/>
          </a:endParaRPr>
        </a:p>
      </dgm:t>
    </dgm:pt>
    <dgm:pt modelId="{6FDEE0F3-1E9F-4337-88A5-C07FA7DFE3D4}" type="parTrans" cxnId="{D5FB936D-030E-495E-8541-5BF97C7A7153}">
      <dgm:prSet/>
      <dgm:spPr/>
      <dgm:t>
        <a:bodyPr/>
        <a:lstStyle/>
        <a:p>
          <a:endParaRPr lang="en-US"/>
        </a:p>
      </dgm:t>
    </dgm:pt>
    <dgm:pt modelId="{356D911D-0C03-4FC3-82E1-3018EA36350D}" type="sibTrans" cxnId="{D5FB936D-030E-495E-8541-5BF97C7A7153}">
      <dgm:prSet/>
      <dgm:spPr/>
      <dgm:t>
        <a:bodyPr/>
        <a:lstStyle/>
        <a:p>
          <a:endParaRPr lang="en-US"/>
        </a:p>
      </dgm:t>
    </dgm:pt>
    <dgm:pt modelId="{7EEAC5E9-2015-4111-9EE5-146F0AFA7A21}">
      <dgm:prSet phldrT="[Text]" custT="1"/>
      <dgm:spPr/>
      <dgm:t>
        <a:bodyPr/>
        <a:lstStyle/>
        <a:p>
          <a:pPr rtl="1"/>
          <a:r>
            <a:rPr lang="fa-IR" sz="2000" b="1" dirty="0" smtClean="0">
              <a:cs typeface="B Nazanin" panose="00000400000000000000" pitchFamily="2" charset="-78"/>
            </a:rPr>
            <a:t>استفاده از ارتفاع سنجی ماهواره‌ای(</a:t>
          </a:r>
          <a:r>
            <a:rPr lang="en-US" sz="2000" b="1" dirty="0" smtClean="0">
              <a:latin typeface="Times New Roman" panose="02020603050405020304" pitchFamily="18" charset="0"/>
              <a:cs typeface="Times New Roman" panose="02020603050405020304" pitchFamily="18" charset="0"/>
            </a:rPr>
            <a:t>Satellite Altimetry</a:t>
          </a:r>
          <a:r>
            <a:rPr lang="fa-IR" sz="2000" b="1" dirty="0" smtClean="0">
              <a:cs typeface="B Nazanin" panose="00000400000000000000" pitchFamily="2" charset="-78"/>
            </a:rPr>
            <a:t>)</a:t>
          </a:r>
          <a:endParaRPr lang="en-US" sz="2000" b="1" dirty="0">
            <a:cs typeface="B Nazanin" panose="00000400000000000000" pitchFamily="2" charset="-78"/>
          </a:endParaRPr>
        </a:p>
      </dgm:t>
    </dgm:pt>
    <dgm:pt modelId="{0A388FDD-E398-4940-BAF7-6AA5C6AC6F95}" type="parTrans" cxnId="{90474326-10E5-4870-AA93-EFBDCFEA1A46}">
      <dgm:prSet/>
      <dgm:spPr/>
      <dgm:t>
        <a:bodyPr/>
        <a:lstStyle/>
        <a:p>
          <a:endParaRPr lang="en-US"/>
        </a:p>
      </dgm:t>
    </dgm:pt>
    <dgm:pt modelId="{C70DB7C7-946E-4FBF-AC61-D2D91A323366}" type="sibTrans" cxnId="{90474326-10E5-4870-AA93-EFBDCFEA1A46}">
      <dgm:prSet/>
      <dgm:spPr/>
      <dgm:t>
        <a:bodyPr/>
        <a:lstStyle/>
        <a:p>
          <a:endParaRPr lang="en-US"/>
        </a:p>
      </dgm:t>
    </dgm:pt>
    <dgm:pt modelId="{3A07AF53-A8EE-48BA-B646-75F1D103AB88}">
      <dgm:prSet phldrT="[Text]" custT="1"/>
      <dgm:spPr/>
      <dgm:t>
        <a:bodyPr/>
        <a:lstStyle/>
        <a:p>
          <a:r>
            <a:rPr lang="fa-IR" sz="2000" b="1" dirty="0" smtClean="0">
              <a:cs typeface="B Nazanin" panose="00000400000000000000" pitchFamily="2" charset="-78"/>
            </a:rPr>
            <a:t>استفاد از ایستگاه‍های پایش تراز دریا ساحلی (تایدگیج‌ها)</a:t>
          </a:r>
          <a:endParaRPr lang="en-US" sz="2000" b="1" dirty="0">
            <a:cs typeface="B Nazanin" panose="00000400000000000000" pitchFamily="2" charset="-78"/>
          </a:endParaRPr>
        </a:p>
      </dgm:t>
    </dgm:pt>
    <dgm:pt modelId="{29F25B70-B501-44BB-A56E-3BF22EB03F22}" type="parTrans" cxnId="{FC0165CE-D1E7-473E-96E0-CB549576A595}">
      <dgm:prSet/>
      <dgm:spPr/>
      <dgm:t>
        <a:bodyPr/>
        <a:lstStyle/>
        <a:p>
          <a:endParaRPr lang="en-US"/>
        </a:p>
      </dgm:t>
    </dgm:pt>
    <dgm:pt modelId="{8F5156F4-FC5F-4DF3-9835-82A637BD051B}" type="sibTrans" cxnId="{FC0165CE-D1E7-473E-96E0-CB549576A595}">
      <dgm:prSet/>
      <dgm:spPr/>
      <dgm:t>
        <a:bodyPr/>
        <a:lstStyle/>
        <a:p>
          <a:endParaRPr lang="en-US"/>
        </a:p>
      </dgm:t>
    </dgm:pt>
    <dgm:pt modelId="{A546F5BC-2CC4-48F4-9646-A7F6B080BA41}" type="pres">
      <dgm:prSet presAssocID="{7FE4716D-7E5A-4B49-9E75-446938EBA367}" presName="hierChild1" presStyleCnt="0">
        <dgm:presLayoutVars>
          <dgm:chPref val="1"/>
          <dgm:dir/>
          <dgm:animOne val="branch"/>
          <dgm:animLvl val="lvl"/>
          <dgm:resizeHandles/>
        </dgm:presLayoutVars>
      </dgm:prSet>
      <dgm:spPr/>
      <dgm:t>
        <a:bodyPr/>
        <a:lstStyle/>
        <a:p>
          <a:endParaRPr lang="en-US"/>
        </a:p>
      </dgm:t>
    </dgm:pt>
    <dgm:pt modelId="{171E0910-0049-490B-BF83-99D922771B58}" type="pres">
      <dgm:prSet presAssocID="{D782A979-A766-4D79-8906-669E007D2DC0}" presName="hierRoot1" presStyleCnt="0"/>
      <dgm:spPr/>
    </dgm:pt>
    <dgm:pt modelId="{456F6699-0739-441C-956E-7822F8F20071}" type="pres">
      <dgm:prSet presAssocID="{D782A979-A766-4D79-8906-669E007D2DC0}" presName="composite" presStyleCnt="0"/>
      <dgm:spPr/>
    </dgm:pt>
    <dgm:pt modelId="{9636FEDF-8CC1-44E3-A33C-AFDB2851B4E8}" type="pres">
      <dgm:prSet presAssocID="{D782A979-A766-4D79-8906-669E007D2DC0}" presName="background" presStyleLbl="node0" presStyleIdx="0" presStyleCnt="1"/>
      <dgm:spPr/>
    </dgm:pt>
    <dgm:pt modelId="{B34AD321-17F0-40AE-B6FA-1E2404FAAB51}" type="pres">
      <dgm:prSet presAssocID="{D782A979-A766-4D79-8906-669E007D2DC0}" presName="text" presStyleLbl="fgAcc0" presStyleIdx="0" presStyleCnt="1" custScaleX="159917" custScaleY="126850">
        <dgm:presLayoutVars>
          <dgm:chPref val="3"/>
        </dgm:presLayoutVars>
      </dgm:prSet>
      <dgm:spPr/>
      <dgm:t>
        <a:bodyPr/>
        <a:lstStyle/>
        <a:p>
          <a:endParaRPr lang="en-US"/>
        </a:p>
      </dgm:t>
    </dgm:pt>
    <dgm:pt modelId="{8BB1D1FC-4271-4169-BB84-2F64BF29D68C}" type="pres">
      <dgm:prSet presAssocID="{D782A979-A766-4D79-8906-669E007D2DC0}" presName="hierChild2" presStyleCnt="0"/>
      <dgm:spPr/>
    </dgm:pt>
    <dgm:pt modelId="{D133DD7B-A274-47DF-8991-4DE9328BF12E}" type="pres">
      <dgm:prSet presAssocID="{0A388FDD-E398-4940-BAF7-6AA5C6AC6F95}" presName="Name10" presStyleLbl="parChTrans1D2" presStyleIdx="0" presStyleCnt="2"/>
      <dgm:spPr/>
      <dgm:t>
        <a:bodyPr/>
        <a:lstStyle/>
        <a:p>
          <a:endParaRPr lang="en-US"/>
        </a:p>
      </dgm:t>
    </dgm:pt>
    <dgm:pt modelId="{6B5F6368-B733-4E7C-B51A-0DD89B78EB99}" type="pres">
      <dgm:prSet presAssocID="{7EEAC5E9-2015-4111-9EE5-146F0AFA7A21}" presName="hierRoot2" presStyleCnt="0"/>
      <dgm:spPr/>
    </dgm:pt>
    <dgm:pt modelId="{92141F1B-6DEC-42DE-AED1-BE787242A89D}" type="pres">
      <dgm:prSet presAssocID="{7EEAC5E9-2015-4111-9EE5-146F0AFA7A21}" presName="composite2" presStyleCnt="0"/>
      <dgm:spPr/>
    </dgm:pt>
    <dgm:pt modelId="{797DDCAB-58DD-4B6E-83CE-1065D0E7B638}" type="pres">
      <dgm:prSet presAssocID="{7EEAC5E9-2015-4111-9EE5-146F0AFA7A21}" presName="background2" presStyleLbl="node2" presStyleIdx="0" presStyleCnt="2"/>
      <dgm:spPr/>
    </dgm:pt>
    <dgm:pt modelId="{11F081D3-F8F8-4DB4-B4F3-7EBFE3214CF7}" type="pres">
      <dgm:prSet presAssocID="{7EEAC5E9-2015-4111-9EE5-146F0AFA7A21}" presName="text2" presStyleLbl="fgAcc2" presStyleIdx="0" presStyleCnt="2" custScaleX="141833" custScaleY="126677">
        <dgm:presLayoutVars>
          <dgm:chPref val="3"/>
        </dgm:presLayoutVars>
      </dgm:prSet>
      <dgm:spPr/>
      <dgm:t>
        <a:bodyPr/>
        <a:lstStyle/>
        <a:p>
          <a:endParaRPr lang="en-US"/>
        </a:p>
      </dgm:t>
    </dgm:pt>
    <dgm:pt modelId="{A75DD3F3-161F-4A83-BD90-CB700509522C}" type="pres">
      <dgm:prSet presAssocID="{7EEAC5E9-2015-4111-9EE5-146F0AFA7A21}" presName="hierChild3" presStyleCnt="0"/>
      <dgm:spPr/>
    </dgm:pt>
    <dgm:pt modelId="{6D35EC65-A287-4B1F-9097-D4F032948CA9}" type="pres">
      <dgm:prSet presAssocID="{29F25B70-B501-44BB-A56E-3BF22EB03F22}" presName="Name10" presStyleLbl="parChTrans1D2" presStyleIdx="1" presStyleCnt="2"/>
      <dgm:spPr/>
      <dgm:t>
        <a:bodyPr/>
        <a:lstStyle/>
        <a:p>
          <a:endParaRPr lang="en-US"/>
        </a:p>
      </dgm:t>
    </dgm:pt>
    <dgm:pt modelId="{03E7460A-91FF-416E-9DD3-8ECADC14948D}" type="pres">
      <dgm:prSet presAssocID="{3A07AF53-A8EE-48BA-B646-75F1D103AB88}" presName="hierRoot2" presStyleCnt="0"/>
      <dgm:spPr/>
    </dgm:pt>
    <dgm:pt modelId="{CFFA0513-EC90-4D74-B24E-B64CE89D0BC9}" type="pres">
      <dgm:prSet presAssocID="{3A07AF53-A8EE-48BA-B646-75F1D103AB88}" presName="composite2" presStyleCnt="0"/>
      <dgm:spPr/>
    </dgm:pt>
    <dgm:pt modelId="{7DDE51C8-A4B7-41B1-9C13-ABEB7C6F0C74}" type="pres">
      <dgm:prSet presAssocID="{3A07AF53-A8EE-48BA-B646-75F1D103AB88}" presName="background2" presStyleLbl="node2" presStyleIdx="1" presStyleCnt="2"/>
      <dgm:spPr/>
    </dgm:pt>
    <dgm:pt modelId="{CF55071F-6244-4217-86FA-FE046EFA8F8B}" type="pres">
      <dgm:prSet presAssocID="{3A07AF53-A8EE-48BA-B646-75F1D103AB88}" presName="text2" presStyleLbl="fgAcc2" presStyleIdx="1" presStyleCnt="2" custScaleX="141309" custScaleY="131843">
        <dgm:presLayoutVars>
          <dgm:chPref val="3"/>
        </dgm:presLayoutVars>
      </dgm:prSet>
      <dgm:spPr/>
      <dgm:t>
        <a:bodyPr/>
        <a:lstStyle/>
        <a:p>
          <a:endParaRPr lang="en-US"/>
        </a:p>
      </dgm:t>
    </dgm:pt>
    <dgm:pt modelId="{674CBFE6-7DD3-481A-9DE1-3EAA60313767}" type="pres">
      <dgm:prSet presAssocID="{3A07AF53-A8EE-48BA-B646-75F1D103AB88}" presName="hierChild3" presStyleCnt="0"/>
      <dgm:spPr/>
    </dgm:pt>
  </dgm:ptLst>
  <dgm:cxnLst>
    <dgm:cxn modelId="{63CB8822-F3FD-4178-8F12-9A76EA469B87}" type="presOf" srcId="{7FE4716D-7E5A-4B49-9E75-446938EBA367}" destId="{A546F5BC-2CC4-48F4-9646-A7F6B080BA41}" srcOrd="0" destOrd="0" presId="urn:microsoft.com/office/officeart/2005/8/layout/hierarchy1"/>
    <dgm:cxn modelId="{FC0165CE-D1E7-473E-96E0-CB549576A595}" srcId="{D782A979-A766-4D79-8906-669E007D2DC0}" destId="{3A07AF53-A8EE-48BA-B646-75F1D103AB88}" srcOrd="1" destOrd="0" parTransId="{29F25B70-B501-44BB-A56E-3BF22EB03F22}" sibTransId="{8F5156F4-FC5F-4DF3-9835-82A637BD051B}"/>
    <dgm:cxn modelId="{F3353CC4-90BF-4851-8E15-FAD2B5ED1511}" type="presOf" srcId="{29F25B70-B501-44BB-A56E-3BF22EB03F22}" destId="{6D35EC65-A287-4B1F-9097-D4F032948CA9}" srcOrd="0" destOrd="0" presId="urn:microsoft.com/office/officeart/2005/8/layout/hierarchy1"/>
    <dgm:cxn modelId="{90474326-10E5-4870-AA93-EFBDCFEA1A46}" srcId="{D782A979-A766-4D79-8906-669E007D2DC0}" destId="{7EEAC5E9-2015-4111-9EE5-146F0AFA7A21}" srcOrd="0" destOrd="0" parTransId="{0A388FDD-E398-4940-BAF7-6AA5C6AC6F95}" sibTransId="{C70DB7C7-946E-4FBF-AC61-D2D91A323366}"/>
    <dgm:cxn modelId="{21446D27-EE4B-4F36-90DB-66A2E53608E5}" type="presOf" srcId="{0A388FDD-E398-4940-BAF7-6AA5C6AC6F95}" destId="{D133DD7B-A274-47DF-8991-4DE9328BF12E}" srcOrd="0" destOrd="0" presId="urn:microsoft.com/office/officeart/2005/8/layout/hierarchy1"/>
    <dgm:cxn modelId="{530A8E0D-603D-47D5-8278-8FCCE1B70DC7}" type="presOf" srcId="{D782A979-A766-4D79-8906-669E007D2DC0}" destId="{B34AD321-17F0-40AE-B6FA-1E2404FAAB51}" srcOrd="0" destOrd="0" presId="urn:microsoft.com/office/officeart/2005/8/layout/hierarchy1"/>
    <dgm:cxn modelId="{101550E8-9426-4B6D-95A1-3E5F9866FAD0}" type="presOf" srcId="{3A07AF53-A8EE-48BA-B646-75F1D103AB88}" destId="{CF55071F-6244-4217-86FA-FE046EFA8F8B}" srcOrd="0" destOrd="0" presId="urn:microsoft.com/office/officeart/2005/8/layout/hierarchy1"/>
    <dgm:cxn modelId="{D3B7C87F-6279-400B-9AD2-7CC4D5FDBCAB}" type="presOf" srcId="{7EEAC5E9-2015-4111-9EE5-146F0AFA7A21}" destId="{11F081D3-F8F8-4DB4-B4F3-7EBFE3214CF7}" srcOrd="0" destOrd="0" presId="urn:microsoft.com/office/officeart/2005/8/layout/hierarchy1"/>
    <dgm:cxn modelId="{D5FB936D-030E-495E-8541-5BF97C7A7153}" srcId="{7FE4716D-7E5A-4B49-9E75-446938EBA367}" destId="{D782A979-A766-4D79-8906-669E007D2DC0}" srcOrd="0" destOrd="0" parTransId="{6FDEE0F3-1E9F-4337-88A5-C07FA7DFE3D4}" sibTransId="{356D911D-0C03-4FC3-82E1-3018EA36350D}"/>
    <dgm:cxn modelId="{793B5FE1-294C-4851-A387-1226DEBF36A3}" type="presParOf" srcId="{A546F5BC-2CC4-48F4-9646-A7F6B080BA41}" destId="{171E0910-0049-490B-BF83-99D922771B58}" srcOrd="0" destOrd="0" presId="urn:microsoft.com/office/officeart/2005/8/layout/hierarchy1"/>
    <dgm:cxn modelId="{24543B7F-72DE-4E62-AF2F-F72BBFF835E8}" type="presParOf" srcId="{171E0910-0049-490B-BF83-99D922771B58}" destId="{456F6699-0739-441C-956E-7822F8F20071}" srcOrd="0" destOrd="0" presId="urn:microsoft.com/office/officeart/2005/8/layout/hierarchy1"/>
    <dgm:cxn modelId="{9A3A58E0-1185-4012-AB9A-13568AFA09CE}" type="presParOf" srcId="{456F6699-0739-441C-956E-7822F8F20071}" destId="{9636FEDF-8CC1-44E3-A33C-AFDB2851B4E8}" srcOrd="0" destOrd="0" presId="urn:microsoft.com/office/officeart/2005/8/layout/hierarchy1"/>
    <dgm:cxn modelId="{B84672E9-A962-4E8F-AEF8-0DCA550FD59A}" type="presParOf" srcId="{456F6699-0739-441C-956E-7822F8F20071}" destId="{B34AD321-17F0-40AE-B6FA-1E2404FAAB51}" srcOrd="1" destOrd="0" presId="urn:microsoft.com/office/officeart/2005/8/layout/hierarchy1"/>
    <dgm:cxn modelId="{D4EB5C9E-3D06-4778-8265-3CA25693EEAB}" type="presParOf" srcId="{171E0910-0049-490B-BF83-99D922771B58}" destId="{8BB1D1FC-4271-4169-BB84-2F64BF29D68C}" srcOrd="1" destOrd="0" presId="urn:microsoft.com/office/officeart/2005/8/layout/hierarchy1"/>
    <dgm:cxn modelId="{B899CDC0-874A-4CCC-8D3F-5ED460DE3D35}" type="presParOf" srcId="{8BB1D1FC-4271-4169-BB84-2F64BF29D68C}" destId="{D133DD7B-A274-47DF-8991-4DE9328BF12E}" srcOrd="0" destOrd="0" presId="urn:microsoft.com/office/officeart/2005/8/layout/hierarchy1"/>
    <dgm:cxn modelId="{EEA10B27-2B24-4802-B9C4-88F6B659AF53}" type="presParOf" srcId="{8BB1D1FC-4271-4169-BB84-2F64BF29D68C}" destId="{6B5F6368-B733-4E7C-B51A-0DD89B78EB99}" srcOrd="1" destOrd="0" presId="urn:microsoft.com/office/officeart/2005/8/layout/hierarchy1"/>
    <dgm:cxn modelId="{CB884456-641C-4359-8F8E-0A2B8A6E2496}" type="presParOf" srcId="{6B5F6368-B733-4E7C-B51A-0DD89B78EB99}" destId="{92141F1B-6DEC-42DE-AED1-BE787242A89D}" srcOrd="0" destOrd="0" presId="urn:microsoft.com/office/officeart/2005/8/layout/hierarchy1"/>
    <dgm:cxn modelId="{AEA91BCA-F0FA-4239-B2FE-8B472946A845}" type="presParOf" srcId="{92141F1B-6DEC-42DE-AED1-BE787242A89D}" destId="{797DDCAB-58DD-4B6E-83CE-1065D0E7B638}" srcOrd="0" destOrd="0" presId="urn:microsoft.com/office/officeart/2005/8/layout/hierarchy1"/>
    <dgm:cxn modelId="{4E69CC1A-552E-43BB-8D0F-B75D4DFA21DB}" type="presParOf" srcId="{92141F1B-6DEC-42DE-AED1-BE787242A89D}" destId="{11F081D3-F8F8-4DB4-B4F3-7EBFE3214CF7}" srcOrd="1" destOrd="0" presId="urn:microsoft.com/office/officeart/2005/8/layout/hierarchy1"/>
    <dgm:cxn modelId="{20823D8F-27CE-45B8-BD5D-6EFF40EA155E}" type="presParOf" srcId="{6B5F6368-B733-4E7C-B51A-0DD89B78EB99}" destId="{A75DD3F3-161F-4A83-BD90-CB700509522C}" srcOrd="1" destOrd="0" presId="urn:microsoft.com/office/officeart/2005/8/layout/hierarchy1"/>
    <dgm:cxn modelId="{1B58A2DD-6978-41D2-AF21-6EAB5477755F}" type="presParOf" srcId="{8BB1D1FC-4271-4169-BB84-2F64BF29D68C}" destId="{6D35EC65-A287-4B1F-9097-D4F032948CA9}" srcOrd="2" destOrd="0" presId="urn:microsoft.com/office/officeart/2005/8/layout/hierarchy1"/>
    <dgm:cxn modelId="{75D0D66D-0F6F-48C0-A144-DDAFA2D7ED60}" type="presParOf" srcId="{8BB1D1FC-4271-4169-BB84-2F64BF29D68C}" destId="{03E7460A-91FF-416E-9DD3-8ECADC14948D}" srcOrd="3" destOrd="0" presId="urn:microsoft.com/office/officeart/2005/8/layout/hierarchy1"/>
    <dgm:cxn modelId="{34A1BAFA-FA4A-4AD9-9F2C-766703D7515E}" type="presParOf" srcId="{03E7460A-91FF-416E-9DD3-8ECADC14948D}" destId="{CFFA0513-EC90-4D74-B24E-B64CE89D0BC9}" srcOrd="0" destOrd="0" presId="urn:microsoft.com/office/officeart/2005/8/layout/hierarchy1"/>
    <dgm:cxn modelId="{65B496BF-3863-48AE-BC55-0EEA7B6CA359}" type="presParOf" srcId="{CFFA0513-EC90-4D74-B24E-B64CE89D0BC9}" destId="{7DDE51C8-A4B7-41B1-9C13-ABEB7C6F0C74}" srcOrd="0" destOrd="0" presId="urn:microsoft.com/office/officeart/2005/8/layout/hierarchy1"/>
    <dgm:cxn modelId="{566E8CC1-4B05-4B01-8393-CF0CD091A5CC}" type="presParOf" srcId="{CFFA0513-EC90-4D74-B24E-B64CE89D0BC9}" destId="{CF55071F-6244-4217-86FA-FE046EFA8F8B}" srcOrd="1" destOrd="0" presId="urn:microsoft.com/office/officeart/2005/8/layout/hierarchy1"/>
    <dgm:cxn modelId="{D8D1B30E-5661-45D6-8AEC-5681AB0AE046}" type="presParOf" srcId="{03E7460A-91FF-416E-9DD3-8ECADC14948D}" destId="{674CBFE6-7DD3-481A-9DE1-3EAA60313767}" srcOrd="1" destOrd="0" presId="urn:microsoft.com/office/officeart/2005/8/layout/hierarchy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2EBA1D-B37D-469A-8E71-13AE492F8A1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180AA28-76F5-42A7-9E03-01258FC2D0B9}" type="pres">
      <dgm:prSet presAssocID="{BE2EBA1D-B37D-469A-8E71-13AE492F8A16}" presName="diagram" presStyleCnt="0">
        <dgm:presLayoutVars>
          <dgm:dir/>
          <dgm:resizeHandles val="exact"/>
        </dgm:presLayoutVars>
      </dgm:prSet>
      <dgm:spPr/>
      <dgm:t>
        <a:bodyPr/>
        <a:lstStyle/>
        <a:p>
          <a:endParaRPr lang="en-US"/>
        </a:p>
      </dgm:t>
    </dgm:pt>
  </dgm:ptLst>
  <dgm:cxnLst>
    <dgm:cxn modelId="{FB6BEBA2-2A42-481F-BE5C-23507C4F234B}" type="presOf" srcId="{BE2EBA1D-B37D-469A-8E71-13AE492F8A16}" destId="{5180AA28-76F5-42A7-9E03-01258FC2D0B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107F9-7264-4207-9C4D-E4D5D7811F3C}">
      <dsp:nvSpPr>
        <dsp:cNvPr id="0" name=""/>
        <dsp:cNvSpPr/>
      </dsp:nvSpPr>
      <dsp:spPr>
        <a:xfrm>
          <a:off x="6579585" y="2424480"/>
          <a:ext cx="91440" cy="451585"/>
        </a:xfrm>
        <a:custGeom>
          <a:avLst/>
          <a:gdLst/>
          <a:ahLst/>
          <a:cxnLst/>
          <a:rect l="0" t="0" r="0" b="0"/>
          <a:pathLst>
            <a:path>
              <a:moveTo>
                <a:pt x="45720" y="0"/>
              </a:moveTo>
              <a:lnTo>
                <a:pt x="45720" y="45158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B1172D-6707-4067-8A9C-7A8AE44E4D0A}">
      <dsp:nvSpPr>
        <dsp:cNvPr id="0" name=""/>
        <dsp:cNvSpPr/>
      </dsp:nvSpPr>
      <dsp:spPr>
        <a:xfrm>
          <a:off x="4727525" y="986912"/>
          <a:ext cx="1897779" cy="451585"/>
        </a:xfrm>
        <a:custGeom>
          <a:avLst/>
          <a:gdLst/>
          <a:ahLst/>
          <a:cxnLst/>
          <a:rect l="0" t="0" r="0" b="0"/>
          <a:pathLst>
            <a:path>
              <a:moveTo>
                <a:pt x="0" y="0"/>
              </a:moveTo>
              <a:lnTo>
                <a:pt x="0" y="307742"/>
              </a:lnTo>
              <a:lnTo>
                <a:pt x="1897779" y="307742"/>
              </a:lnTo>
              <a:lnTo>
                <a:pt x="1897779" y="4515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4A4221-E34C-45A6-BBF5-AD1E14F1A8D4}">
      <dsp:nvSpPr>
        <dsp:cNvPr id="0" name=""/>
        <dsp:cNvSpPr/>
      </dsp:nvSpPr>
      <dsp:spPr>
        <a:xfrm>
          <a:off x="4681805" y="2424480"/>
          <a:ext cx="91440" cy="451585"/>
        </a:xfrm>
        <a:custGeom>
          <a:avLst/>
          <a:gdLst/>
          <a:ahLst/>
          <a:cxnLst/>
          <a:rect l="0" t="0" r="0" b="0"/>
          <a:pathLst>
            <a:path>
              <a:moveTo>
                <a:pt x="45720" y="0"/>
              </a:moveTo>
              <a:lnTo>
                <a:pt x="45720" y="45158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4BA1B8-13A0-4ED6-ACF7-91A5E456A4F3}">
      <dsp:nvSpPr>
        <dsp:cNvPr id="0" name=""/>
        <dsp:cNvSpPr/>
      </dsp:nvSpPr>
      <dsp:spPr>
        <a:xfrm>
          <a:off x="4681805" y="986912"/>
          <a:ext cx="91440" cy="451585"/>
        </a:xfrm>
        <a:custGeom>
          <a:avLst/>
          <a:gdLst/>
          <a:ahLst/>
          <a:cxnLst/>
          <a:rect l="0" t="0" r="0" b="0"/>
          <a:pathLst>
            <a:path>
              <a:moveTo>
                <a:pt x="45720" y="0"/>
              </a:moveTo>
              <a:lnTo>
                <a:pt x="45720" y="4515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D71B32-83F2-4BE0-85B6-47E83200016F}">
      <dsp:nvSpPr>
        <dsp:cNvPr id="0" name=""/>
        <dsp:cNvSpPr/>
      </dsp:nvSpPr>
      <dsp:spPr>
        <a:xfrm>
          <a:off x="2784026" y="2424480"/>
          <a:ext cx="91440" cy="451585"/>
        </a:xfrm>
        <a:custGeom>
          <a:avLst/>
          <a:gdLst/>
          <a:ahLst/>
          <a:cxnLst/>
          <a:rect l="0" t="0" r="0" b="0"/>
          <a:pathLst>
            <a:path>
              <a:moveTo>
                <a:pt x="45720" y="0"/>
              </a:moveTo>
              <a:lnTo>
                <a:pt x="45720" y="45158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672E08-47A9-4D8F-9088-513FF518409D}">
      <dsp:nvSpPr>
        <dsp:cNvPr id="0" name=""/>
        <dsp:cNvSpPr/>
      </dsp:nvSpPr>
      <dsp:spPr>
        <a:xfrm>
          <a:off x="2829746" y="986912"/>
          <a:ext cx="1897779" cy="451585"/>
        </a:xfrm>
        <a:custGeom>
          <a:avLst/>
          <a:gdLst/>
          <a:ahLst/>
          <a:cxnLst/>
          <a:rect l="0" t="0" r="0" b="0"/>
          <a:pathLst>
            <a:path>
              <a:moveTo>
                <a:pt x="1897779" y="0"/>
              </a:moveTo>
              <a:lnTo>
                <a:pt x="1897779" y="307742"/>
              </a:lnTo>
              <a:lnTo>
                <a:pt x="0" y="307742"/>
              </a:lnTo>
              <a:lnTo>
                <a:pt x="0" y="4515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F26919-6525-47DA-AFAB-232B51DF1EE3}">
      <dsp:nvSpPr>
        <dsp:cNvPr id="0" name=""/>
        <dsp:cNvSpPr/>
      </dsp:nvSpPr>
      <dsp:spPr>
        <a:xfrm>
          <a:off x="3951161" y="929"/>
          <a:ext cx="1552728" cy="9859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C6B1B-72C7-45E0-A926-EC510327C925}">
      <dsp:nvSpPr>
        <dsp:cNvPr id="0" name=""/>
        <dsp:cNvSpPr/>
      </dsp:nvSpPr>
      <dsp:spPr>
        <a:xfrm>
          <a:off x="4123686" y="164828"/>
          <a:ext cx="1552728" cy="98598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b="1" kern="1200" dirty="0" smtClean="0">
              <a:cs typeface="B Nazanin" panose="00000400000000000000" pitchFamily="2" charset="-78"/>
            </a:rPr>
            <a:t>سامانه پایش و پیش‌بینی تراز دریا</a:t>
          </a:r>
          <a:br>
            <a:rPr lang="fa-IR" sz="1200" b="1" kern="1200" dirty="0" smtClean="0">
              <a:cs typeface="B Nazanin" panose="00000400000000000000" pitchFamily="2" charset="-78"/>
            </a:rPr>
          </a:br>
          <a:r>
            <a:rPr lang="en-US" sz="1200" b="1" kern="1200" dirty="0" smtClean="0">
              <a:latin typeface="Times New Roman" panose="02020603050405020304" pitchFamily="18" charset="0"/>
              <a:cs typeface="Times New Roman" panose="02020603050405020304" pitchFamily="18" charset="0"/>
            </a:rPr>
            <a:t>slms.ncc.goc.ir</a:t>
          </a:r>
          <a:endParaRPr lang="en-US" sz="1200" b="1" kern="1200" dirty="0">
            <a:latin typeface="Times New Roman" panose="02020603050405020304" pitchFamily="18" charset="0"/>
            <a:cs typeface="Times New Roman" panose="02020603050405020304" pitchFamily="18" charset="0"/>
          </a:endParaRPr>
        </a:p>
      </dsp:txBody>
      <dsp:txXfrm>
        <a:off x="4152564" y="193706"/>
        <a:ext cx="1494972" cy="928226"/>
      </dsp:txXfrm>
    </dsp:sp>
    <dsp:sp modelId="{C7D00523-E362-4A84-9DBD-F9D52AC755AB}">
      <dsp:nvSpPr>
        <dsp:cNvPr id="0" name=""/>
        <dsp:cNvSpPr/>
      </dsp:nvSpPr>
      <dsp:spPr>
        <a:xfrm>
          <a:off x="2053381" y="1438497"/>
          <a:ext cx="1552728" cy="9859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D7FE15-2A88-4BD9-8CD5-BAEF86444374}">
      <dsp:nvSpPr>
        <dsp:cNvPr id="0" name=""/>
        <dsp:cNvSpPr/>
      </dsp:nvSpPr>
      <dsp:spPr>
        <a:xfrm>
          <a:off x="2225907" y="1602396"/>
          <a:ext cx="1552728" cy="98598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b="1" kern="1200" dirty="0" smtClean="0">
              <a:cs typeface="B Nazanin" panose="00000400000000000000" pitchFamily="2" charset="-78"/>
            </a:rPr>
            <a:t>ارائه اطلاعات پیش‌بینی جزرومد سواحل جنوبی</a:t>
          </a:r>
          <a:endParaRPr lang="en-US" sz="1200" b="1" kern="1200" dirty="0">
            <a:cs typeface="B Nazanin" panose="00000400000000000000" pitchFamily="2" charset="-78"/>
          </a:endParaRPr>
        </a:p>
      </dsp:txBody>
      <dsp:txXfrm>
        <a:off x="2254785" y="1631274"/>
        <a:ext cx="1494972" cy="928226"/>
      </dsp:txXfrm>
    </dsp:sp>
    <dsp:sp modelId="{4ECB40DD-215F-4CC8-9BCD-1A6BA3ACBC44}">
      <dsp:nvSpPr>
        <dsp:cNvPr id="0" name=""/>
        <dsp:cNvSpPr/>
      </dsp:nvSpPr>
      <dsp:spPr>
        <a:xfrm>
          <a:off x="2053381" y="2876065"/>
          <a:ext cx="1552728" cy="9859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DFC307-E41B-4B40-AC8C-BB2FA8D1C602}">
      <dsp:nvSpPr>
        <dsp:cNvPr id="0" name=""/>
        <dsp:cNvSpPr/>
      </dsp:nvSpPr>
      <dsp:spPr>
        <a:xfrm>
          <a:off x="2225907" y="3039964"/>
          <a:ext cx="1552728" cy="98598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cs typeface="B Nazanin" panose="00000400000000000000" pitchFamily="2" charset="-78"/>
            </a:rPr>
            <a:t>ارائه پیش‌بینی‌های سالیانه 52 ایستگاه جزرومدی دائمی و موقت از طریق سامانه </a:t>
          </a:r>
          <a:r>
            <a:rPr lang="en-US" sz="1200" b="1" kern="1200" dirty="0" err="1" smtClean="0">
              <a:latin typeface="Times New Roman" panose="02020603050405020304" pitchFamily="18" charset="0"/>
              <a:cs typeface="Times New Roman" panose="02020603050405020304" pitchFamily="18" charset="0"/>
            </a:rPr>
            <a:t>slms</a:t>
          </a:r>
          <a:r>
            <a:rPr lang="en-US" sz="1200" b="1" kern="1200" dirty="0" smtClean="0">
              <a:cs typeface="B Nazanin" panose="00000400000000000000" pitchFamily="2" charset="-78"/>
            </a:rPr>
            <a:t> </a:t>
          </a:r>
          <a:r>
            <a:rPr lang="fa-IR" sz="1200" b="1" kern="1200" dirty="0" smtClean="0">
              <a:cs typeface="B Nazanin" panose="00000400000000000000" pitchFamily="2" charset="-78"/>
            </a:rPr>
            <a:t> ونرم افزار </a:t>
          </a:r>
          <a:r>
            <a:rPr lang="en-US" sz="1200" b="1" kern="1200" dirty="0" smtClean="0">
              <a:latin typeface="Times New Roman" panose="02020603050405020304" pitchFamily="18" charset="0"/>
              <a:cs typeface="Times New Roman" panose="02020603050405020304" pitchFamily="18" charset="0"/>
            </a:rPr>
            <a:t>NCC Tide</a:t>
          </a:r>
          <a:endParaRPr lang="en-US" sz="1200" b="1" kern="1200" dirty="0">
            <a:latin typeface="Times New Roman" panose="02020603050405020304" pitchFamily="18" charset="0"/>
            <a:cs typeface="Times New Roman" panose="02020603050405020304" pitchFamily="18" charset="0"/>
          </a:endParaRPr>
        </a:p>
      </dsp:txBody>
      <dsp:txXfrm>
        <a:off x="2254785" y="3068842"/>
        <a:ext cx="1494972" cy="928226"/>
      </dsp:txXfrm>
    </dsp:sp>
    <dsp:sp modelId="{5FB12E69-5BEE-44AC-81DC-DAFFB6E39A11}">
      <dsp:nvSpPr>
        <dsp:cNvPr id="0" name=""/>
        <dsp:cNvSpPr/>
      </dsp:nvSpPr>
      <dsp:spPr>
        <a:xfrm>
          <a:off x="3951161" y="1438497"/>
          <a:ext cx="1552728" cy="9859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04CB7E-2297-4077-9C75-A2D03B981ED2}">
      <dsp:nvSpPr>
        <dsp:cNvPr id="0" name=""/>
        <dsp:cNvSpPr/>
      </dsp:nvSpPr>
      <dsp:spPr>
        <a:xfrm>
          <a:off x="4123686" y="1602396"/>
          <a:ext cx="1552728" cy="98598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b="1" kern="1200" dirty="0" smtClean="0">
              <a:cs typeface="B Nazanin" panose="00000400000000000000" pitchFamily="2" charset="-78"/>
            </a:rPr>
            <a:t>ارائه اطلاعات ماهیانه تراز دریاچه خزر</a:t>
          </a:r>
          <a:endParaRPr lang="en-US" sz="1200" b="1" kern="1200" dirty="0">
            <a:cs typeface="B Nazanin" panose="00000400000000000000" pitchFamily="2" charset="-78"/>
          </a:endParaRPr>
        </a:p>
      </dsp:txBody>
      <dsp:txXfrm>
        <a:off x="4152564" y="1631274"/>
        <a:ext cx="1494972" cy="928226"/>
      </dsp:txXfrm>
    </dsp:sp>
    <dsp:sp modelId="{F6B71E58-D29E-456D-8332-04AC0DCE732E}">
      <dsp:nvSpPr>
        <dsp:cNvPr id="0" name=""/>
        <dsp:cNvSpPr/>
      </dsp:nvSpPr>
      <dsp:spPr>
        <a:xfrm>
          <a:off x="3951161" y="2876065"/>
          <a:ext cx="1552728" cy="9859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51D787-6069-496E-9BC6-8E7D42A438E2}">
      <dsp:nvSpPr>
        <dsp:cNvPr id="0" name=""/>
        <dsp:cNvSpPr/>
      </dsp:nvSpPr>
      <dsp:spPr>
        <a:xfrm>
          <a:off x="4123686" y="3039964"/>
          <a:ext cx="1552728" cy="98598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b="1" kern="1200" dirty="0" smtClean="0">
              <a:cs typeface="B Nazanin" panose="00000400000000000000" pitchFamily="2" charset="-78"/>
            </a:rPr>
            <a:t>اطلاعات ماهیانه ایستگاه‌های سواحل دریاچه خزر در فرمت </a:t>
          </a:r>
          <a:r>
            <a:rPr lang="en-US" sz="1200" b="1" kern="1200" dirty="0" err="1" smtClean="0">
              <a:latin typeface="Times New Roman" panose="02020603050405020304" pitchFamily="18" charset="0"/>
              <a:cs typeface="Times New Roman" panose="02020603050405020304" pitchFamily="18" charset="0"/>
            </a:rPr>
            <a:t>CaspCOM</a:t>
          </a:r>
          <a:endParaRPr lang="en-US" sz="1200" b="1" kern="1200" dirty="0">
            <a:latin typeface="Times New Roman" panose="02020603050405020304" pitchFamily="18" charset="0"/>
            <a:cs typeface="Times New Roman" panose="02020603050405020304" pitchFamily="18" charset="0"/>
          </a:endParaRPr>
        </a:p>
      </dsp:txBody>
      <dsp:txXfrm>
        <a:off x="4152564" y="3068842"/>
        <a:ext cx="1494972" cy="928226"/>
      </dsp:txXfrm>
    </dsp:sp>
    <dsp:sp modelId="{356DBD8C-7124-4E5A-9E70-06C5B78867AF}">
      <dsp:nvSpPr>
        <dsp:cNvPr id="0" name=""/>
        <dsp:cNvSpPr/>
      </dsp:nvSpPr>
      <dsp:spPr>
        <a:xfrm>
          <a:off x="5848941" y="1438497"/>
          <a:ext cx="1552728" cy="9859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ABEBA8-2B7B-4048-A72B-578178579DD4}">
      <dsp:nvSpPr>
        <dsp:cNvPr id="0" name=""/>
        <dsp:cNvSpPr/>
      </dsp:nvSpPr>
      <dsp:spPr>
        <a:xfrm>
          <a:off x="6021466" y="1602396"/>
          <a:ext cx="1552728" cy="98598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b="1" kern="1200" dirty="0" smtClean="0">
              <a:cs typeface="B Nazanin" panose="00000400000000000000" pitchFamily="2" charset="-78"/>
            </a:rPr>
            <a:t>ارائه اطلاعات آنلاین ایستگاه‌ها</a:t>
          </a:r>
          <a:endParaRPr lang="en-US" sz="1200" b="1" kern="1200" dirty="0">
            <a:cs typeface="B Nazanin" panose="00000400000000000000" pitchFamily="2" charset="-78"/>
          </a:endParaRPr>
        </a:p>
      </dsp:txBody>
      <dsp:txXfrm>
        <a:off x="6050344" y="1631274"/>
        <a:ext cx="1494972" cy="928226"/>
      </dsp:txXfrm>
    </dsp:sp>
    <dsp:sp modelId="{D411F6A4-F828-46B7-B5AF-BB6FA6F99678}">
      <dsp:nvSpPr>
        <dsp:cNvPr id="0" name=""/>
        <dsp:cNvSpPr/>
      </dsp:nvSpPr>
      <dsp:spPr>
        <a:xfrm>
          <a:off x="5848941" y="2876065"/>
          <a:ext cx="1552728" cy="9859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9EA62A-9CB8-4D92-B371-092303423606}">
      <dsp:nvSpPr>
        <dsp:cNvPr id="0" name=""/>
        <dsp:cNvSpPr/>
      </dsp:nvSpPr>
      <dsp:spPr>
        <a:xfrm>
          <a:off x="6021466" y="3039964"/>
          <a:ext cx="1552728" cy="98598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b="1" kern="1200" dirty="0" smtClean="0">
              <a:cs typeface="B Nazanin" panose="00000400000000000000" pitchFamily="2" charset="-78"/>
            </a:rPr>
            <a:t>ارائه اطلاعات 24 ایستگاه ترازسنجی در سواحل شمال و جنوب کشور</a:t>
          </a:r>
          <a:endParaRPr lang="en-US" sz="1200" b="1" kern="1200" dirty="0">
            <a:cs typeface="B Nazanin" panose="00000400000000000000" pitchFamily="2" charset="-78"/>
          </a:endParaRPr>
        </a:p>
      </dsp:txBody>
      <dsp:txXfrm>
        <a:off x="6050344" y="3068842"/>
        <a:ext cx="1494972" cy="9282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82606-69CD-4BF3-B189-18EB8FAE0308}">
      <dsp:nvSpPr>
        <dsp:cNvPr id="0" name=""/>
        <dsp:cNvSpPr/>
      </dsp:nvSpPr>
      <dsp:spPr>
        <a:xfrm>
          <a:off x="2887784" y="1020207"/>
          <a:ext cx="1232701" cy="427879"/>
        </a:xfrm>
        <a:custGeom>
          <a:avLst/>
          <a:gdLst/>
          <a:ahLst/>
          <a:cxnLst/>
          <a:rect l="0" t="0" r="0" b="0"/>
          <a:pathLst>
            <a:path>
              <a:moveTo>
                <a:pt x="0" y="0"/>
              </a:moveTo>
              <a:lnTo>
                <a:pt x="0" y="213939"/>
              </a:lnTo>
              <a:lnTo>
                <a:pt x="1232701" y="213939"/>
              </a:lnTo>
              <a:lnTo>
                <a:pt x="1232701" y="427879"/>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DAF7FF3-B369-4720-8289-3BC6EF07E8C3}">
      <dsp:nvSpPr>
        <dsp:cNvPr id="0" name=""/>
        <dsp:cNvSpPr/>
      </dsp:nvSpPr>
      <dsp:spPr>
        <a:xfrm>
          <a:off x="1655082" y="1020207"/>
          <a:ext cx="1232701" cy="427879"/>
        </a:xfrm>
        <a:custGeom>
          <a:avLst/>
          <a:gdLst/>
          <a:ahLst/>
          <a:cxnLst/>
          <a:rect l="0" t="0" r="0" b="0"/>
          <a:pathLst>
            <a:path>
              <a:moveTo>
                <a:pt x="1232701" y="0"/>
              </a:moveTo>
              <a:lnTo>
                <a:pt x="1232701" y="213939"/>
              </a:lnTo>
              <a:lnTo>
                <a:pt x="0" y="213939"/>
              </a:lnTo>
              <a:lnTo>
                <a:pt x="0" y="427879"/>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59FA83A-08C8-4EA0-9611-301EE3957CDE}">
      <dsp:nvSpPr>
        <dsp:cNvPr id="0" name=""/>
        <dsp:cNvSpPr/>
      </dsp:nvSpPr>
      <dsp:spPr>
        <a:xfrm>
          <a:off x="1869022" y="1445"/>
          <a:ext cx="2037523" cy="101876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b="1" kern="1200" dirty="0" smtClean="0">
              <a:cs typeface="B Nazanin" panose="00000400000000000000" pitchFamily="2" charset="-78"/>
            </a:rPr>
            <a:t>تغییرات دینامیکی دریا</a:t>
          </a:r>
          <a:endParaRPr lang="en-US" sz="1900" b="1" kern="1200" dirty="0">
            <a:cs typeface="B Nazanin" panose="00000400000000000000" pitchFamily="2" charset="-78"/>
          </a:endParaRPr>
        </a:p>
      </dsp:txBody>
      <dsp:txXfrm>
        <a:off x="1869022" y="1445"/>
        <a:ext cx="2037523" cy="1018761"/>
      </dsp:txXfrm>
    </dsp:sp>
    <dsp:sp modelId="{8BCA0D19-CDB0-47A9-BF6E-01592EB512E3}">
      <dsp:nvSpPr>
        <dsp:cNvPr id="0" name=""/>
        <dsp:cNvSpPr/>
      </dsp:nvSpPr>
      <dsp:spPr>
        <a:xfrm>
          <a:off x="636320" y="1448087"/>
          <a:ext cx="2037523" cy="101876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cs typeface="B Nazanin" panose="00000400000000000000" pitchFamily="2" charset="-78"/>
            </a:rPr>
            <a:t>آنومالی سطح دریا (</a:t>
          </a:r>
          <a:r>
            <a:rPr lang="en-US" sz="1900" kern="1200" dirty="0" smtClean="0">
              <a:latin typeface="Times New Roman" panose="02020603050405020304" pitchFamily="18" charset="0"/>
              <a:cs typeface="Times New Roman" panose="02020603050405020304" pitchFamily="18" charset="0"/>
            </a:rPr>
            <a:t>Sea Level Anomaly</a:t>
          </a:r>
          <a:r>
            <a:rPr lang="fa-IR" sz="1900" kern="1200" dirty="0" smtClean="0">
              <a:cs typeface="B Nazanin" panose="00000400000000000000" pitchFamily="2" charset="-78"/>
            </a:rPr>
            <a:t>)</a:t>
          </a:r>
          <a:endParaRPr lang="en-US" sz="1900" kern="1200" dirty="0">
            <a:cs typeface="B Nazanin" panose="00000400000000000000" pitchFamily="2" charset="-78"/>
          </a:endParaRPr>
        </a:p>
      </dsp:txBody>
      <dsp:txXfrm>
        <a:off x="636320" y="1448087"/>
        <a:ext cx="2037523" cy="1018761"/>
      </dsp:txXfrm>
    </dsp:sp>
    <dsp:sp modelId="{0E7DBBF8-0A0E-4761-BB01-83DA1BF2A36F}">
      <dsp:nvSpPr>
        <dsp:cNvPr id="0" name=""/>
        <dsp:cNvSpPr/>
      </dsp:nvSpPr>
      <dsp:spPr>
        <a:xfrm>
          <a:off x="3101724" y="1448087"/>
          <a:ext cx="2037523" cy="101876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cs typeface="B Nazanin" panose="00000400000000000000" pitchFamily="2" charset="-78"/>
            </a:rPr>
            <a:t>توپوگرافی دینامیکی (</a:t>
          </a:r>
          <a:r>
            <a:rPr lang="en-US" sz="1900" kern="1200" dirty="0" smtClean="0">
              <a:latin typeface="Times New Roman" panose="02020603050405020304" pitchFamily="18" charset="0"/>
              <a:cs typeface="Times New Roman" panose="02020603050405020304" pitchFamily="18" charset="0"/>
            </a:rPr>
            <a:t>Dynamic Topography</a:t>
          </a:r>
          <a:r>
            <a:rPr lang="fa-IR" sz="1900" kern="1200" dirty="0" smtClean="0">
              <a:cs typeface="B Nazanin" panose="00000400000000000000" pitchFamily="2" charset="-78"/>
            </a:rPr>
            <a:t>)</a:t>
          </a:r>
          <a:endParaRPr lang="en-US" sz="1900" kern="1200" dirty="0">
            <a:cs typeface="B Nazanin" panose="00000400000000000000" pitchFamily="2" charset="-78"/>
          </a:endParaRPr>
        </a:p>
      </dsp:txBody>
      <dsp:txXfrm>
        <a:off x="3101724" y="1448087"/>
        <a:ext cx="2037523" cy="10187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0C70C-39C1-4327-AEE4-4EFC449BCB15}">
      <dsp:nvSpPr>
        <dsp:cNvPr id="0" name=""/>
        <dsp:cNvSpPr/>
      </dsp:nvSpPr>
      <dsp:spPr>
        <a:xfrm>
          <a:off x="4064000" y="2525195"/>
          <a:ext cx="3182949" cy="368275"/>
        </a:xfrm>
        <a:custGeom>
          <a:avLst/>
          <a:gdLst/>
          <a:ahLst/>
          <a:cxnLst/>
          <a:rect l="0" t="0" r="0" b="0"/>
          <a:pathLst>
            <a:path>
              <a:moveTo>
                <a:pt x="0" y="0"/>
              </a:moveTo>
              <a:lnTo>
                <a:pt x="0" y="184137"/>
              </a:lnTo>
              <a:lnTo>
                <a:pt x="3182949" y="184137"/>
              </a:lnTo>
              <a:lnTo>
                <a:pt x="3182949" y="368275"/>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89B6F7A-0A63-4E42-8353-4EB8E7BBA276}">
      <dsp:nvSpPr>
        <dsp:cNvPr id="0" name=""/>
        <dsp:cNvSpPr/>
      </dsp:nvSpPr>
      <dsp:spPr>
        <a:xfrm>
          <a:off x="4064000" y="2525195"/>
          <a:ext cx="1060983" cy="368275"/>
        </a:xfrm>
        <a:custGeom>
          <a:avLst/>
          <a:gdLst/>
          <a:ahLst/>
          <a:cxnLst/>
          <a:rect l="0" t="0" r="0" b="0"/>
          <a:pathLst>
            <a:path>
              <a:moveTo>
                <a:pt x="0" y="0"/>
              </a:moveTo>
              <a:lnTo>
                <a:pt x="0" y="184137"/>
              </a:lnTo>
              <a:lnTo>
                <a:pt x="1060983" y="184137"/>
              </a:lnTo>
              <a:lnTo>
                <a:pt x="1060983" y="368275"/>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EEA9093-5391-42C5-9E5F-CA9294197C91}">
      <dsp:nvSpPr>
        <dsp:cNvPr id="0" name=""/>
        <dsp:cNvSpPr/>
      </dsp:nvSpPr>
      <dsp:spPr>
        <a:xfrm>
          <a:off x="3003016" y="2525195"/>
          <a:ext cx="1060983" cy="368275"/>
        </a:xfrm>
        <a:custGeom>
          <a:avLst/>
          <a:gdLst/>
          <a:ahLst/>
          <a:cxnLst/>
          <a:rect l="0" t="0" r="0" b="0"/>
          <a:pathLst>
            <a:path>
              <a:moveTo>
                <a:pt x="1060983" y="0"/>
              </a:moveTo>
              <a:lnTo>
                <a:pt x="1060983" y="184137"/>
              </a:lnTo>
              <a:lnTo>
                <a:pt x="0" y="184137"/>
              </a:lnTo>
              <a:lnTo>
                <a:pt x="0" y="368275"/>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3BFCFC1-4903-46FD-BDA6-9BCD481871B8}">
      <dsp:nvSpPr>
        <dsp:cNvPr id="0" name=""/>
        <dsp:cNvSpPr/>
      </dsp:nvSpPr>
      <dsp:spPr>
        <a:xfrm>
          <a:off x="881050" y="2525195"/>
          <a:ext cx="3182949" cy="368275"/>
        </a:xfrm>
        <a:custGeom>
          <a:avLst/>
          <a:gdLst/>
          <a:ahLst/>
          <a:cxnLst/>
          <a:rect l="0" t="0" r="0" b="0"/>
          <a:pathLst>
            <a:path>
              <a:moveTo>
                <a:pt x="3182949" y="0"/>
              </a:moveTo>
              <a:lnTo>
                <a:pt x="3182949" y="184137"/>
              </a:lnTo>
              <a:lnTo>
                <a:pt x="0" y="184137"/>
              </a:lnTo>
              <a:lnTo>
                <a:pt x="0" y="368275"/>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02BC4A0-44CC-4F89-931E-7175A54362CC}">
      <dsp:nvSpPr>
        <dsp:cNvPr id="0" name=""/>
        <dsp:cNvSpPr/>
      </dsp:nvSpPr>
      <dsp:spPr>
        <a:xfrm>
          <a:off x="3187154" y="1648350"/>
          <a:ext cx="1753691" cy="87684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cs typeface="B Nazanin" panose="00000400000000000000" pitchFamily="2" charset="-78"/>
            </a:rPr>
            <a:t>جریانات دریایی</a:t>
          </a:r>
          <a:endParaRPr lang="en-US" sz="2400" kern="1200" dirty="0">
            <a:cs typeface="B Nazanin" panose="00000400000000000000" pitchFamily="2" charset="-78"/>
          </a:endParaRPr>
        </a:p>
      </dsp:txBody>
      <dsp:txXfrm>
        <a:off x="3187154" y="1648350"/>
        <a:ext cx="1753691" cy="876845"/>
      </dsp:txXfrm>
    </dsp:sp>
    <dsp:sp modelId="{B26B6B21-65B1-45D7-B476-5E3BF3B1E753}">
      <dsp:nvSpPr>
        <dsp:cNvPr id="0" name=""/>
        <dsp:cNvSpPr/>
      </dsp:nvSpPr>
      <dsp:spPr>
        <a:xfrm>
          <a:off x="4204" y="2893471"/>
          <a:ext cx="1753691" cy="87684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cs typeface="B Nazanin" panose="00000400000000000000" pitchFamily="2" charset="-78"/>
            </a:rPr>
            <a:t>جریان‌های جزرومدی</a:t>
          </a:r>
          <a:endParaRPr lang="en-US" sz="2400" kern="1200" dirty="0">
            <a:cs typeface="B Nazanin" panose="00000400000000000000" pitchFamily="2" charset="-78"/>
          </a:endParaRPr>
        </a:p>
      </dsp:txBody>
      <dsp:txXfrm>
        <a:off x="4204" y="2893471"/>
        <a:ext cx="1753691" cy="876845"/>
      </dsp:txXfrm>
    </dsp:sp>
    <dsp:sp modelId="{992825CA-1947-4F5D-B027-1DBE3F8B704E}">
      <dsp:nvSpPr>
        <dsp:cNvPr id="0" name=""/>
        <dsp:cNvSpPr/>
      </dsp:nvSpPr>
      <dsp:spPr>
        <a:xfrm>
          <a:off x="2126170" y="2893471"/>
          <a:ext cx="1753691" cy="87684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cs typeface="B Nazanin" panose="00000400000000000000" pitchFamily="2" charset="-78"/>
            </a:rPr>
            <a:t>جریان‌های ترموهالین</a:t>
          </a:r>
          <a:endParaRPr lang="en-US" sz="2400" kern="1200" dirty="0">
            <a:cs typeface="B Nazanin" panose="00000400000000000000" pitchFamily="2" charset="-78"/>
          </a:endParaRPr>
        </a:p>
      </dsp:txBody>
      <dsp:txXfrm>
        <a:off x="2126170" y="2893471"/>
        <a:ext cx="1753691" cy="876845"/>
      </dsp:txXfrm>
    </dsp:sp>
    <dsp:sp modelId="{EEF53954-4AA0-4E07-9A5B-C78F5C40CD25}">
      <dsp:nvSpPr>
        <dsp:cNvPr id="0" name=""/>
        <dsp:cNvSpPr/>
      </dsp:nvSpPr>
      <dsp:spPr>
        <a:xfrm>
          <a:off x="4248137" y="2893471"/>
          <a:ext cx="1753691" cy="87684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cs typeface="B Nazanin" panose="00000400000000000000" pitchFamily="2" charset="-78"/>
            </a:rPr>
            <a:t>جریان‌های ژئواستروفیک</a:t>
          </a:r>
          <a:endParaRPr lang="en-US" sz="2400" kern="1200" dirty="0">
            <a:cs typeface="B Nazanin" panose="00000400000000000000" pitchFamily="2" charset="-78"/>
          </a:endParaRPr>
        </a:p>
      </dsp:txBody>
      <dsp:txXfrm>
        <a:off x="4248137" y="2893471"/>
        <a:ext cx="1753691" cy="876845"/>
      </dsp:txXfrm>
    </dsp:sp>
    <dsp:sp modelId="{DD5DA035-62B2-463C-B554-FDF6F3E2ED41}">
      <dsp:nvSpPr>
        <dsp:cNvPr id="0" name=""/>
        <dsp:cNvSpPr/>
      </dsp:nvSpPr>
      <dsp:spPr>
        <a:xfrm>
          <a:off x="6370104" y="2893471"/>
          <a:ext cx="1753691" cy="87684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cs typeface="B Nazanin" panose="00000400000000000000" pitchFamily="2" charset="-78"/>
            </a:rPr>
            <a:t>جریان‌های ناشی از </a:t>
          </a:r>
          <a:r>
            <a:rPr lang="fa-IR" sz="2400" kern="1200" dirty="0" smtClean="0">
              <a:cs typeface="B Nazanin" panose="00000400000000000000" pitchFamily="2" charset="-78"/>
            </a:rPr>
            <a:t>باد (اکمن)</a:t>
          </a:r>
          <a:endParaRPr lang="en-US" sz="2400" kern="1200" dirty="0">
            <a:cs typeface="B Nazanin" panose="00000400000000000000" pitchFamily="2" charset="-78"/>
          </a:endParaRPr>
        </a:p>
      </dsp:txBody>
      <dsp:txXfrm>
        <a:off x="6370104" y="2893471"/>
        <a:ext cx="1753691" cy="87684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107F9-7264-4207-9C4D-E4D5D7811F3C}">
      <dsp:nvSpPr>
        <dsp:cNvPr id="0" name=""/>
        <dsp:cNvSpPr/>
      </dsp:nvSpPr>
      <dsp:spPr>
        <a:xfrm>
          <a:off x="9009915" y="1805422"/>
          <a:ext cx="91440" cy="271627"/>
        </a:xfrm>
        <a:custGeom>
          <a:avLst/>
          <a:gdLst/>
          <a:ahLst/>
          <a:cxnLst/>
          <a:rect l="0" t="0" r="0" b="0"/>
          <a:pathLst>
            <a:path>
              <a:moveTo>
                <a:pt x="45720" y="0"/>
              </a:moveTo>
              <a:lnTo>
                <a:pt x="45720" y="27162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B1172D-6707-4067-8A9C-7A8AE44E4D0A}">
      <dsp:nvSpPr>
        <dsp:cNvPr id="0" name=""/>
        <dsp:cNvSpPr/>
      </dsp:nvSpPr>
      <dsp:spPr>
        <a:xfrm>
          <a:off x="4761901" y="940727"/>
          <a:ext cx="4293734" cy="271627"/>
        </a:xfrm>
        <a:custGeom>
          <a:avLst/>
          <a:gdLst/>
          <a:ahLst/>
          <a:cxnLst/>
          <a:rect l="0" t="0" r="0" b="0"/>
          <a:pathLst>
            <a:path>
              <a:moveTo>
                <a:pt x="0" y="0"/>
              </a:moveTo>
              <a:lnTo>
                <a:pt x="0" y="185106"/>
              </a:lnTo>
              <a:lnTo>
                <a:pt x="4293734" y="185106"/>
              </a:lnTo>
              <a:lnTo>
                <a:pt x="4293734" y="2716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4A4221-E34C-45A6-BBF5-AD1E14F1A8D4}">
      <dsp:nvSpPr>
        <dsp:cNvPr id="0" name=""/>
        <dsp:cNvSpPr/>
      </dsp:nvSpPr>
      <dsp:spPr>
        <a:xfrm>
          <a:off x="7765284" y="1805422"/>
          <a:ext cx="91440" cy="271627"/>
        </a:xfrm>
        <a:custGeom>
          <a:avLst/>
          <a:gdLst/>
          <a:ahLst/>
          <a:cxnLst/>
          <a:rect l="0" t="0" r="0" b="0"/>
          <a:pathLst>
            <a:path>
              <a:moveTo>
                <a:pt x="45720" y="0"/>
              </a:moveTo>
              <a:lnTo>
                <a:pt x="45720" y="27162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4BA1B8-13A0-4ED6-ACF7-91A5E456A4F3}">
      <dsp:nvSpPr>
        <dsp:cNvPr id="0" name=""/>
        <dsp:cNvSpPr/>
      </dsp:nvSpPr>
      <dsp:spPr>
        <a:xfrm>
          <a:off x="4761901" y="940727"/>
          <a:ext cx="3049103" cy="271627"/>
        </a:xfrm>
        <a:custGeom>
          <a:avLst/>
          <a:gdLst/>
          <a:ahLst/>
          <a:cxnLst/>
          <a:rect l="0" t="0" r="0" b="0"/>
          <a:pathLst>
            <a:path>
              <a:moveTo>
                <a:pt x="0" y="0"/>
              </a:moveTo>
              <a:lnTo>
                <a:pt x="0" y="185106"/>
              </a:lnTo>
              <a:lnTo>
                <a:pt x="3049103" y="185106"/>
              </a:lnTo>
              <a:lnTo>
                <a:pt x="3049103" y="2716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D71B32-83F2-4BE0-85B6-47E83200016F}">
      <dsp:nvSpPr>
        <dsp:cNvPr id="0" name=""/>
        <dsp:cNvSpPr/>
      </dsp:nvSpPr>
      <dsp:spPr>
        <a:xfrm>
          <a:off x="6377262" y="1805422"/>
          <a:ext cx="91440" cy="271627"/>
        </a:xfrm>
        <a:custGeom>
          <a:avLst/>
          <a:gdLst/>
          <a:ahLst/>
          <a:cxnLst/>
          <a:rect l="0" t="0" r="0" b="0"/>
          <a:pathLst>
            <a:path>
              <a:moveTo>
                <a:pt x="45720" y="0"/>
              </a:moveTo>
              <a:lnTo>
                <a:pt x="45720" y="27162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672E08-47A9-4D8F-9088-513FF518409D}">
      <dsp:nvSpPr>
        <dsp:cNvPr id="0" name=""/>
        <dsp:cNvSpPr/>
      </dsp:nvSpPr>
      <dsp:spPr>
        <a:xfrm>
          <a:off x="4761901" y="940727"/>
          <a:ext cx="1661080" cy="271627"/>
        </a:xfrm>
        <a:custGeom>
          <a:avLst/>
          <a:gdLst/>
          <a:ahLst/>
          <a:cxnLst/>
          <a:rect l="0" t="0" r="0" b="0"/>
          <a:pathLst>
            <a:path>
              <a:moveTo>
                <a:pt x="0" y="0"/>
              </a:moveTo>
              <a:lnTo>
                <a:pt x="0" y="185106"/>
              </a:lnTo>
              <a:lnTo>
                <a:pt x="1661080" y="185106"/>
              </a:lnTo>
              <a:lnTo>
                <a:pt x="1661080" y="2716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820DBC-80D4-4E3D-A870-F738CB407795}">
      <dsp:nvSpPr>
        <dsp:cNvPr id="0" name=""/>
        <dsp:cNvSpPr/>
      </dsp:nvSpPr>
      <dsp:spPr>
        <a:xfrm>
          <a:off x="4961818" y="1805422"/>
          <a:ext cx="91440" cy="271627"/>
        </a:xfrm>
        <a:custGeom>
          <a:avLst/>
          <a:gdLst/>
          <a:ahLst/>
          <a:cxnLst/>
          <a:rect l="0" t="0" r="0" b="0"/>
          <a:pathLst>
            <a:path>
              <a:moveTo>
                <a:pt x="45720" y="0"/>
              </a:moveTo>
              <a:lnTo>
                <a:pt x="45720" y="27162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1F2FAB-5C3C-4355-A2D0-43387CF3D6C2}">
      <dsp:nvSpPr>
        <dsp:cNvPr id="0" name=""/>
        <dsp:cNvSpPr/>
      </dsp:nvSpPr>
      <dsp:spPr>
        <a:xfrm>
          <a:off x="4761901" y="940727"/>
          <a:ext cx="245637" cy="271627"/>
        </a:xfrm>
        <a:custGeom>
          <a:avLst/>
          <a:gdLst/>
          <a:ahLst/>
          <a:cxnLst/>
          <a:rect l="0" t="0" r="0" b="0"/>
          <a:pathLst>
            <a:path>
              <a:moveTo>
                <a:pt x="0" y="0"/>
              </a:moveTo>
              <a:lnTo>
                <a:pt x="0" y="185106"/>
              </a:lnTo>
              <a:lnTo>
                <a:pt x="245637" y="185106"/>
              </a:lnTo>
              <a:lnTo>
                <a:pt x="245637" y="2716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853545-9F4A-4897-B7D8-25E2B1FBEBD8}">
      <dsp:nvSpPr>
        <dsp:cNvPr id="0" name=""/>
        <dsp:cNvSpPr/>
      </dsp:nvSpPr>
      <dsp:spPr>
        <a:xfrm>
          <a:off x="3572731" y="1805422"/>
          <a:ext cx="91440" cy="271627"/>
        </a:xfrm>
        <a:custGeom>
          <a:avLst/>
          <a:gdLst/>
          <a:ahLst/>
          <a:cxnLst/>
          <a:rect l="0" t="0" r="0" b="0"/>
          <a:pathLst>
            <a:path>
              <a:moveTo>
                <a:pt x="45720" y="0"/>
              </a:moveTo>
              <a:lnTo>
                <a:pt x="45720" y="27162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9B7B86-5560-4FBD-A8D9-66CED1EAE305}">
      <dsp:nvSpPr>
        <dsp:cNvPr id="0" name=""/>
        <dsp:cNvSpPr/>
      </dsp:nvSpPr>
      <dsp:spPr>
        <a:xfrm>
          <a:off x="3618451" y="940727"/>
          <a:ext cx="1143449" cy="271627"/>
        </a:xfrm>
        <a:custGeom>
          <a:avLst/>
          <a:gdLst/>
          <a:ahLst/>
          <a:cxnLst/>
          <a:rect l="0" t="0" r="0" b="0"/>
          <a:pathLst>
            <a:path>
              <a:moveTo>
                <a:pt x="1143449" y="0"/>
              </a:moveTo>
              <a:lnTo>
                <a:pt x="1143449" y="185106"/>
              </a:lnTo>
              <a:lnTo>
                <a:pt x="0" y="185106"/>
              </a:lnTo>
              <a:lnTo>
                <a:pt x="0" y="2716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924493-8E67-4D72-A618-79472D523D41}">
      <dsp:nvSpPr>
        <dsp:cNvPr id="0" name=""/>
        <dsp:cNvSpPr/>
      </dsp:nvSpPr>
      <dsp:spPr>
        <a:xfrm>
          <a:off x="1939071" y="1805422"/>
          <a:ext cx="91440" cy="271627"/>
        </a:xfrm>
        <a:custGeom>
          <a:avLst/>
          <a:gdLst/>
          <a:ahLst/>
          <a:cxnLst/>
          <a:rect l="0" t="0" r="0" b="0"/>
          <a:pathLst>
            <a:path>
              <a:moveTo>
                <a:pt x="45720" y="0"/>
              </a:moveTo>
              <a:lnTo>
                <a:pt x="45720" y="27162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055181-5DCB-47DE-8A0F-2F973BA1CE94}">
      <dsp:nvSpPr>
        <dsp:cNvPr id="0" name=""/>
        <dsp:cNvSpPr/>
      </dsp:nvSpPr>
      <dsp:spPr>
        <a:xfrm>
          <a:off x="1984791" y="940727"/>
          <a:ext cx="2777109" cy="271627"/>
        </a:xfrm>
        <a:custGeom>
          <a:avLst/>
          <a:gdLst/>
          <a:ahLst/>
          <a:cxnLst/>
          <a:rect l="0" t="0" r="0" b="0"/>
          <a:pathLst>
            <a:path>
              <a:moveTo>
                <a:pt x="2777109" y="0"/>
              </a:moveTo>
              <a:lnTo>
                <a:pt x="2777109" y="185106"/>
              </a:lnTo>
              <a:lnTo>
                <a:pt x="0" y="185106"/>
              </a:lnTo>
              <a:lnTo>
                <a:pt x="0" y="2716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7F44EE-F412-40CF-8071-30CBF5841814}">
      <dsp:nvSpPr>
        <dsp:cNvPr id="0" name=""/>
        <dsp:cNvSpPr/>
      </dsp:nvSpPr>
      <dsp:spPr>
        <a:xfrm>
          <a:off x="422447" y="1805422"/>
          <a:ext cx="91440" cy="271627"/>
        </a:xfrm>
        <a:custGeom>
          <a:avLst/>
          <a:gdLst/>
          <a:ahLst/>
          <a:cxnLst/>
          <a:rect l="0" t="0" r="0" b="0"/>
          <a:pathLst>
            <a:path>
              <a:moveTo>
                <a:pt x="45720" y="0"/>
              </a:moveTo>
              <a:lnTo>
                <a:pt x="45720" y="27162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ED952C-0DC8-49B7-91DB-F78FAE335E94}">
      <dsp:nvSpPr>
        <dsp:cNvPr id="0" name=""/>
        <dsp:cNvSpPr/>
      </dsp:nvSpPr>
      <dsp:spPr>
        <a:xfrm>
          <a:off x="468167" y="940727"/>
          <a:ext cx="4293734" cy="271627"/>
        </a:xfrm>
        <a:custGeom>
          <a:avLst/>
          <a:gdLst/>
          <a:ahLst/>
          <a:cxnLst/>
          <a:rect l="0" t="0" r="0" b="0"/>
          <a:pathLst>
            <a:path>
              <a:moveTo>
                <a:pt x="4293734" y="0"/>
              </a:moveTo>
              <a:lnTo>
                <a:pt x="4293734" y="185106"/>
              </a:lnTo>
              <a:lnTo>
                <a:pt x="0" y="185106"/>
              </a:lnTo>
              <a:lnTo>
                <a:pt x="0" y="2716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F26919-6525-47DA-AFAB-232B51DF1EE3}">
      <dsp:nvSpPr>
        <dsp:cNvPr id="0" name=""/>
        <dsp:cNvSpPr/>
      </dsp:nvSpPr>
      <dsp:spPr>
        <a:xfrm>
          <a:off x="3587002" y="43962"/>
          <a:ext cx="2349798" cy="89676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C6B1B-72C7-45E0-A926-EC510327C925}">
      <dsp:nvSpPr>
        <dsp:cNvPr id="0" name=""/>
        <dsp:cNvSpPr/>
      </dsp:nvSpPr>
      <dsp:spPr>
        <a:xfrm>
          <a:off x="3690776" y="142547"/>
          <a:ext cx="2349798" cy="89676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latin typeface="Times New Roman" panose="02020603050405020304" pitchFamily="18" charset="0"/>
              <a:cs typeface="B Nazanin" panose="00000400000000000000" pitchFamily="2" charset="-78"/>
            </a:rPr>
            <a:t>ارائه اطلاعات آنلاین ایستگاه‌های ترازسنجی</a:t>
          </a:r>
          <a:endParaRPr lang="en-US" sz="2400" b="1" kern="1200" dirty="0">
            <a:latin typeface="Times New Roman" panose="02020603050405020304" pitchFamily="18" charset="0"/>
            <a:cs typeface="B Nazanin" panose="00000400000000000000" pitchFamily="2" charset="-78"/>
          </a:endParaRPr>
        </a:p>
      </dsp:txBody>
      <dsp:txXfrm>
        <a:off x="3717041" y="168812"/>
        <a:ext cx="2297268" cy="844235"/>
      </dsp:txXfrm>
    </dsp:sp>
    <dsp:sp modelId="{41C07EA6-CED0-4697-8C73-06DBFFD2499C}">
      <dsp:nvSpPr>
        <dsp:cNvPr id="0" name=""/>
        <dsp:cNvSpPr/>
      </dsp:nvSpPr>
      <dsp:spPr>
        <a:xfrm>
          <a:off x="1185" y="1212355"/>
          <a:ext cx="933964" cy="5930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278355-8799-4BA0-BEF2-B25C2E82A13C}">
      <dsp:nvSpPr>
        <dsp:cNvPr id="0" name=""/>
        <dsp:cNvSpPr/>
      </dsp:nvSpPr>
      <dsp:spPr>
        <a:xfrm>
          <a:off x="104959" y="1310940"/>
          <a:ext cx="933964" cy="5930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Nazanin" panose="00000400000000000000" pitchFamily="2" charset="-78"/>
            </a:rPr>
            <a:t>ایستگاه‌های استان بوشهر</a:t>
          </a:r>
          <a:endParaRPr lang="en-US" sz="1600" b="1" kern="1200" dirty="0">
            <a:cs typeface="B Nazanin" panose="00000400000000000000" pitchFamily="2" charset="-78"/>
          </a:endParaRPr>
        </a:p>
      </dsp:txBody>
      <dsp:txXfrm>
        <a:off x="122329" y="1328310"/>
        <a:ext cx="899224" cy="558327"/>
      </dsp:txXfrm>
    </dsp:sp>
    <dsp:sp modelId="{F631436E-EBAE-45EB-A421-08CAB2EC33D0}">
      <dsp:nvSpPr>
        <dsp:cNvPr id="0" name=""/>
        <dsp:cNvSpPr/>
      </dsp:nvSpPr>
      <dsp:spPr>
        <a:xfrm>
          <a:off x="1185" y="2077050"/>
          <a:ext cx="933964" cy="12369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30ED00-3AC0-4A43-9D22-DCEAFF9D9573}">
      <dsp:nvSpPr>
        <dsp:cNvPr id="0" name=""/>
        <dsp:cNvSpPr/>
      </dsp:nvSpPr>
      <dsp:spPr>
        <a:xfrm>
          <a:off x="104959" y="2175635"/>
          <a:ext cx="933964" cy="123694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a-IR" sz="1050" b="1" kern="1200" dirty="0" smtClean="0">
              <a:cs typeface="B Nazanin" panose="00000400000000000000" pitchFamily="2" charset="-78"/>
            </a:rPr>
            <a:t>1. ایستگاه بوشهر</a:t>
          </a:r>
        </a:p>
        <a:p>
          <a:pPr lvl="0" algn="ctr" defTabSz="466725">
            <a:lnSpc>
              <a:spcPct val="90000"/>
            </a:lnSpc>
            <a:spcBef>
              <a:spcPct val="0"/>
            </a:spcBef>
            <a:spcAft>
              <a:spcPct val="35000"/>
            </a:spcAft>
          </a:pPr>
          <a:r>
            <a:rPr lang="fa-IR" sz="1050" b="1" kern="1200" dirty="0" smtClean="0">
              <a:cs typeface="B Nazanin" panose="00000400000000000000" pitchFamily="2" charset="-78"/>
            </a:rPr>
            <a:t>2. ایستگاه امام حسن</a:t>
          </a:r>
        </a:p>
        <a:p>
          <a:pPr lvl="0" algn="ctr" defTabSz="466725">
            <a:lnSpc>
              <a:spcPct val="90000"/>
            </a:lnSpc>
            <a:spcBef>
              <a:spcPct val="0"/>
            </a:spcBef>
            <a:spcAft>
              <a:spcPct val="35000"/>
            </a:spcAft>
          </a:pPr>
          <a:r>
            <a:rPr lang="fa-IR" sz="1050" b="1" kern="1200" dirty="0" smtClean="0">
              <a:cs typeface="B Nazanin" panose="00000400000000000000" pitchFamily="2" charset="-78"/>
            </a:rPr>
            <a:t>3. ایستگاه دیر</a:t>
          </a:r>
        </a:p>
        <a:p>
          <a:pPr lvl="0" algn="ctr" defTabSz="466725">
            <a:lnSpc>
              <a:spcPct val="90000"/>
            </a:lnSpc>
            <a:spcBef>
              <a:spcPct val="0"/>
            </a:spcBef>
            <a:spcAft>
              <a:spcPct val="35000"/>
            </a:spcAft>
          </a:pPr>
          <a:r>
            <a:rPr lang="fa-IR" sz="1050" b="1" kern="1200" dirty="0" smtClean="0">
              <a:cs typeface="B Nazanin" panose="00000400000000000000" pitchFamily="2" charset="-78"/>
            </a:rPr>
            <a:t>4. ایستگاه کنگان</a:t>
          </a:r>
          <a:endParaRPr lang="en-US" sz="1050" b="1" kern="1200" dirty="0">
            <a:cs typeface="B Nazanin" panose="00000400000000000000" pitchFamily="2" charset="-78"/>
          </a:endParaRPr>
        </a:p>
      </dsp:txBody>
      <dsp:txXfrm>
        <a:off x="132314" y="2202990"/>
        <a:ext cx="879254" cy="1182232"/>
      </dsp:txXfrm>
    </dsp:sp>
    <dsp:sp modelId="{9A599405-E795-43EF-8CAB-294E5FA941E8}">
      <dsp:nvSpPr>
        <dsp:cNvPr id="0" name=""/>
        <dsp:cNvSpPr/>
      </dsp:nvSpPr>
      <dsp:spPr>
        <a:xfrm>
          <a:off x="1142697" y="1212355"/>
          <a:ext cx="1684189" cy="5930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9CC319-01CA-4609-84FD-A0A8B51B4FE2}">
      <dsp:nvSpPr>
        <dsp:cNvPr id="0" name=""/>
        <dsp:cNvSpPr/>
      </dsp:nvSpPr>
      <dsp:spPr>
        <a:xfrm>
          <a:off x="1246470" y="1310940"/>
          <a:ext cx="1684189" cy="5930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Nazanin" panose="00000400000000000000" pitchFamily="2" charset="-78"/>
            </a:rPr>
            <a:t>ایستگاه‌های استان سیستان و بلوچستان</a:t>
          </a:r>
          <a:endParaRPr lang="en-US" sz="1600" b="1" kern="1200" dirty="0">
            <a:cs typeface="B Nazanin" panose="00000400000000000000" pitchFamily="2" charset="-78"/>
          </a:endParaRPr>
        </a:p>
      </dsp:txBody>
      <dsp:txXfrm>
        <a:off x="1263840" y="1328310"/>
        <a:ext cx="1649449" cy="558327"/>
      </dsp:txXfrm>
    </dsp:sp>
    <dsp:sp modelId="{76135D7D-DA6A-4B9E-997B-B8681F28950C}">
      <dsp:nvSpPr>
        <dsp:cNvPr id="0" name=""/>
        <dsp:cNvSpPr/>
      </dsp:nvSpPr>
      <dsp:spPr>
        <a:xfrm>
          <a:off x="1517809" y="2077050"/>
          <a:ext cx="933964" cy="8920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796D7-EF56-4600-B9ED-B979D2E2D338}">
      <dsp:nvSpPr>
        <dsp:cNvPr id="0" name=""/>
        <dsp:cNvSpPr/>
      </dsp:nvSpPr>
      <dsp:spPr>
        <a:xfrm>
          <a:off x="1621583" y="2175635"/>
          <a:ext cx="933964" cy="89200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a-IR" sz="1100" b="1" kern="1200" dirty="0" smtClean="0">
              <a:cs typeface="B Nazanin" panose="00000400000000000000" pitchFamily="2" charset="-78"/>
            </a:rPr>
            <a:t>1. ایستگاه چابهار</a:t>
          </a:r>
        </a:p>
        <a:p>
          <a:pPr lvl="0" algn="ctr" defTabSz="488950">
            <a:lnSpc>
              <a:spcPct val="90000"/>
            </a:lnSpc>
            <a:spcBef>
              <a:spcPct val="0"/>
            </a:spcBef>
            <a:spcAft>
              <a:spcPct val="35000"/>
            </a:spcAft>
          </a:pPr>
          <a:r>
            <a:rPr lang="fa-IR" sz="1100" b="1" kern="1200" dirty="0" smtClean="0">
              <a:cs typeface="B Nazanin" panose="00000400000000000000" pitchFamily="2" charset="-78"/>
            </a:rPr>
            <a:t>2. ایستگاه کلات</a:t>
          </a:r>
        </a:p>
        <a:p>
          <a:pPr lvl="0" algn="ctr" defTabSz="488950">
            <a:lnSpc>
              <a:spcPct val="90000"/>
            </a:lnSpc>
            <a:spcBef>
              <a:spcPct val="0"/>
            </a:spcBef>
            <a:spcAft>
              <a:spcPct val="35000"/>
            </a:spcAft>
          </a:pPr>
          <a:r>
            <a:rPr lang="fa-IR" sz="1100" b="1" kern="1200" dirty="0" smtClean="0">
              <a:cs typeface="B Nazanin" panose="00000400000000000000" pitchFamily="2" charset="-78"/>
            </a:rPr>
            <a:t>3. ایستگاه پسابندر</a:t>
          </a:r>
        </a:p>
      </dsp:txBody>
      <dsp:txXfrm>
        <a:off x="1647709" y="2201761"/>
        <a:ext cx="881712" cy="839756"/>
      </dsp:txXfrm>
    </dsp:sp>
    <dsp:sp modelId="{3992943C-C19E-4CC0-952B-07D5BD7687A8}">
      <dsp:nvSpPr>
        <dsp:cNvPr id="0" name=""/>
        <dsp:cNvSpPr/>
      </dsp:nvSpPr>
      <dsp:spPr>
        <a:xfrm>
          <a:off x="3034434" y="1212355"/>
          <a:ext cx="1168034" cy="5930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82A0F1-DB9A-44D3-890B-44577DA852E2}">
      <dsp:nvSpPr>
        <dsp:cNvPr id="0" name=""/>
        <dsp:cNvSpPr/>
      </dsp:nvSpPr>
      <dsp:spPr>
        <a:xfrm>
          <a:off x="3138208" y="1310940"/>
          <a:ext cx="1168034" cy="5930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Nazanin" panose="00000400000000000000" pitchFamily="2" charset="-78"/>
            </a:rPr>
            <a:t>ایستگاه‌های استان هرمزگان</a:t>
          </a:r>
          <a:endParaRPr lang="en-US" sz="1600" b="1" kern="1200" dirty="0">
            <a:cs typeface="B Nazanin" panose="00000400000000000000" pitchFamily="2" charset="-78"/>
          </a:endParaRPr>
        </a:p>
      </dsp:txBody>
      <dsp:txXfrm>
        <a:off x="3155578" y="1328310"/>
        <a:ext cx="1133294" cy="558327"/>
      </dsp:txXfrm>
    </dsp:sp>
    <dsp:sp modelId="{3B084CB1-EEFF-48DC-AF5A-59746A3A0D57}">
      <dsp:nvSpPr>
        <dsp:cNvPr id="0" name=""/>
        <dsp:cNvSpPr/>
      </dsp:nvSpPr>
      <dsp:spPr>
        <a:xfrm>
          <a:off x="3151469" y="2077050"/>
          <a:ext cx="933964" cy="20095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FC9E8E-FD68-47F6-AEE6-51BAF903B298}">
      <dsp:nvSpPr>
        <dsp:cNvPr id="0" name=""/>
        <dsp:cNvSpPr/>
      </dsp:nvSpPr>
      <dsp:spPr>
        <a:xfrm>
          <a:off x="3255243" y="2175635"/>
          <a:ext cx="933964" cy="20095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a-IR" sz="1050" b="1" kern="1200" dirty="0" smtClean="0">
              <a:cs typeface="B Nazanin" panose="00000400000000000000" pitchFamily="2" charset="-78"/>
            </a:rPr>
            <a:t>1. ایستگاه بندر شهید رجائی</a:t>
          </a:r>
        </a:p>
        <a:p>
          <a:pPr lvl="0" algn="ctr" defTabSz="466725">
            <a:lnSpc>
              <a:spcPct val="90000"/>
            </a:lnSpc>
            <a:spcBef>
              <a:spcPct val="0"/>
            </a:spcBef>
            <a:spcAft>
              <a:spcPct val="35000"/>
            </a:spcAft>
          </a:pPr>
          <a:r>
            <a:rPr lang="fa-IR" sz="1050" b="1" kern="1200" dirty="0" smtClean="0">
              <a:cs typeface="B Nazanin" panose="00000400000000000000" pitchFamily="2" charset="-78"/>
            </a:rPr>
            <a:t>2. ایستگاه کشتی سازی خلیج فارس</a:t>
          </a:r>
        </a:p>
        <a:p>
          <a:pPr lvl="0" algn="ctr" defTabSz="466725">
            <a:lnSpc>
              <a:spcPct val="90000"/>
            </a:lnSpc>
            <a:spcBef>
              <a:spcPct val="0"/>
            </a:spcBef>
            <a:spcAft>
              <a:spcPct val="35000"/>
            </a:spcAft>
          </a:pPr>
          <a:r>
            <a:rPr lang="fa-IR" sz="1050" b="1" kern="1200" dirty="0" smtClean="0">
              <a:cs typeface="B Nazanin" panose="00000400000000000000" pitchFamily="2" charset="-78"/>
            </a:rPr>
            <a:t>3. ایستگاه کیش</a:t>
          </a:r>
        </a:p>
        <a:p>
          <a:pPr lvl="0" algn="ctr" defTabSz="466725">
            <a:lnSpc>
              <a:spcPct val="90000"/>
            </a:lnSpc>
            <a:spcBef>
              <a:spcPct val="0"/>
            </a:spcBef>
            <a:spcAft>
              <a:spcPct val="35000"/>
            </a:spcAft>
          </a:pPr>
          <a:r>
            <a:rPr lang="fa-IR" sz="1050" b="1" kern="1200" dirty="0" smtClean="0">
              <a:cs typeface="B Nazanin" panose="00000400000000000000" pitchFamily="2" charset="-78"/>
            </a:rPr>
            <a:t>4. ایستگاه بندر لنگه</a:t>
          </a:r>
        </a:p>
        <a:p>
          <a:pPr lvl="0" algn="ctr" defTabSz="466725">
            <a:lnSpc>
              <a:spcPct val="90000"/>
            </a:lnSpc>
            <a:spcBef>
              <a:spcPct val="0"/>
            </a:spcBef>
            <a:spcAft>
              <a:spcPct val="35000"/>
            </a:spcAft>
          </a:pPr>
          <a:r>
            <a:rPr lang="fa-IR" sz="1050" b="1" kern="1200" dirty="0" smtClean="0">
              <a:cs typeface="B Nazanin" panose="00000400000000000000" pitchFamily="2" charset="-78"/>
            </a:rPr>
            <a:t>5. ایستگاه قشم</a:t>
          </a:r>
        </a:p>
        <a:p>
          <a:pPr lvl="0" algn="ctr" defTabSz="466725">
            <a:lnSpc>
              <a:spcPct val="90000"/>
            </a:lnSpc>
            <a:spcBef>
              <a:spcPct val="0"/>
            </a:spcBef>
            <a:spcAft>
              <a:spcPct val="35000"/>
            </a:spcAft>
          </a:pPr>
          <a:r>
            <a:rPr lang="fa-IR" sz="1050" b="1" kern="1200" dirty="0" smtClean="0">
              <a:cs typeface="B Nazanin" panose="00000400000000000000" pitchFamily="2" charset="-78"/>
            </a:rPr>
            <a:t>6. ایستگاه جاسک</a:t>
          </a:r>
          <a:endParaRPr lang="en-US" sz="1050" b="1" kern="1200" dirty="0">
            <a:cs typeface="B Nazanin" panose="00000400000000000000" pitchFamily="2" charset="-78"/>
          </a:endParaRPr>
        </a:p>
      </dsp:txBody>
      <dsp:txXfrm>
        <a:off x="3282598" y="2202990"/>
        <a:ext cx="879254" cy="1954791"/>
      </dsp:txXfrm>
    </dsp:sp>
    <dsp:sp modelId="{1097ACD4-A631-4F33-97AA-4779E85FCB64}">
      <dsp:nvSpPr>
        <dsp:cNvPr id="0" name=""/>
        <dsp:cNvSpPr/>
      </dsp:nvSpPr>
      <dsp:spPr>
        <a:xfrm>
          <a:off x="4410016" y="1212355"/>
          <a:ext cx="1195044" cy="5930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02B6B-20C1-4EF7-95DA-5490BE91298D}">
      <dsp:nvSpPr>
        <dsp:cNvPr id="0" name=""/>
        <dsp:cNvSpPr/>
      </dsp:nvSpPr>
      <dsp:spPr>
        <a:xfrm>
          <a:off x="4513790" y="1310940"/>
          <a:ext cx="1195044" cy="5930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Nazanin" panose="00000400000000000000" pitchFamily="2" charset="-78"/>
            </a:rPr>
            <a:t>ایستگاه‌های استان خوزستان</a:t>
          </a:r>
          <a:endParaRPr lang="en-US" sz="1600" b="1" kern="1200" dirty="0">
            <a:cs typeface="B Nazanin" panose="00000400000000000000" pitchFamily="2" charset="-78"/>
          </a:endParaRPr>
        </a:p>
      </dsp:txBody>
      <dsp:txXfrm>
        <a:off x="4531160" y="1328310"/>
        <a:ext cx="1160304" cy="558327"/>
      </dsp:txXfrm>
    </dsp:sp>
    <dsp:sp modelId="{51E869E8-BDAB-49B4-B69E-68BF6E704F19}">
      <dsp:nvSpPr>
        <dsp:cNvPr id="0" name=""/>
        <dsp:cNvSpPr/>
      </dsp:nvSpPr>
      <dsp:spPr>
        <a:xfrm>
          <a:off x="4540556" y="2077050"/>
          <a:ext cx="933964" cy="135283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86684C-ECB4-4D3B-A912-E641AB5A678B}">
      <dsp:nvSpPr>
        <dsp:cNvPr id="0" name=""/>
        <dsp:cNvSpPr/>
      </dsp:nvSpPr>
      <dsp:spPr>
        <a:xfrm>
          <a:off x="4644330" y="2175635"/>
          <a:ext cx="933964" cy="135283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a-IR" sz="1050" b="1" kern="1200" dirty="0" smtClean="0">
              <a:cs typeface="B Nazanin" panose="00000400000000000000" pitchFamily="2" charset="-78"/>
            </a:rPr>
            <a:t>1. ایستگاه بندر امام خمینی</a:t>
          </a:r>
        </a:p>
        <a:p>
          <a:pPr lvl="0" algn="ctr" defTabSz="466725">
            <a:lnSpc>
              <a:spcPct val="90000"/>
            </a:lnSpc>
            <a:spcBef>
              <a:spcPct val="0"/>
            </a:spcBef>
            <a:spcAft>
              <a:spcPct val="35000"/>
            </a:spcAft>
          </a:pPr>
          <a:r>
            <a:rPr lang="fa-IR" sz="1050" b="1" kern="1200" dirty="0" smtClean="0">
              <a:cs typeface="B Nazanin" panose="00000400000000000000" pitchFamily="2" charset="-78"/>
            </a:rPr>
            <a:t>2. ایستگاه آبادان</a:t>
          </a:r>
        </a:p>
        <a:p>
          <a:pPr lvl="0" algn="ctr" defTabSz="466725">
            <a:lnSpc>
              <a:spcPct val="90000"/>
            </a:lnSpc>
            <a:spcBef>
              <a:spcPct val="0"/>
            </a:spcBef>
            <a:spcAft>
              <a:spcPct val="35000"/>
            </a:spcAft>
          </a:pPr>
          <a:r>
            <a:rPr lang="fa-IR" sz="1050" b="1" kern="1200" dirty="0" smtClean="0">
              <a:cs typeface="B Nazanin" panose="00000400000000000000" pitchFamily="2" charset="-78"/>
            </a:rPr>
            <a:t>3. ایستگاه خرمشهر</a:t>
          </a:r>
        </a:p>
        <a:p>
          <a:pPr lvl="0" algn="ctr" defTabSz="466725">
            <a:lnSpc>
              <a:spcPct val="90000"/>
            </a:lnSpc>
            <a:spcBef>
              <a:spcPct val="0"/>
            </a:spcBef>
            <a:spcAft>
              <a:spcPct val="35000"/>
            </a:spcAft>
          </a:pPr>
          <a:r>
            <a:rPr lang="fa-IR" sz="1050" b="1" kern="1200" dirty="0" smtClean="0">
              <a:cs typeface="B Nazanin" panose="00000400000000000000" pitchFamily="2" charset="-78"/>
            </a:rPr>
            <a:t>4. ایستگاه اروندکنار</a:t>
          </a:r>
          <a:endParaRPr lang="en-US" sz="1050" b="1" kern="1200" dirty="0">
            <a:cs typeface="B Nazanin" panose="00000400000000000000" pitchFamily="2" charset="-78"/>
          </a:endParaRPr>
        </a:p>
      </dsp:txBody>
      <dsp:txXfrm>
        <a:off x="4671685" y="2202990"/>
        <a:ext cx="879254" cy="1298129"/>
      </dsp:txXfrm>
    </dsp:sp>
    <dsp:sp modelId="{C7D00523-E362-4A84-9DBD-F9D52AC755AB}">
      <dsp:nvSpPr>
        <dsp:cNvPr id="0" name=""/>
        <dsp:cNvSpPr/>
      </dsp:nvSpPr>
      <dsp:spPr>
        <a:xfrm>
          <a:off x="5812608" y="1212355"/>
          <a:ext cx="1220747" cy="5930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D7FE15-2A88-4BD9-8CD5-BAEF86444374}">
      <dsp:nvSpPr>
        <dsp:cNvPr id="0" name=""/>
        <dsp:cNvSpPr/>
      </dsp:nvSpPr>
      <dsp:spPr>
        <a:xfrm>
          <a:off x="5916382" y="1310940"/>
          <a:ext cx="1220747" cy="5930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Nazanin" panose="00000400000000000000" pitchFamily="2" charset="-78"/>
            </a:rPr>
            <a:t>ایستگاه‌های استان گلستان</a:t>
          </a:r>
          <a:endParaRPr lang="en-US" sz="1600" b="1" kern="1200" dirty="0">
            <a:cs typeface="B Nazanin" panose="00000400000000000000" pitchFamily="2" charset="-78"/>
          </a:endParaRPr>
        </a:p>
      </dsp:txBody>
      <dsp:txXfrm>
        <a:off x="5933752" y="1328310"/>
        <a:ext cx="1186007" cy="558327"/>
      </dsp:txXfrm>
    </dsp:sp>
    <dsp:sp modelId="{4ECB40DD-215F-4CC8-9BCD-1A6BA3ACBC44}">
      <dsp:nvSpPr>
        <dsp:cNvPr id="0" name=""/>
        <dsp:cNvSpPr/>
      </dsp:nvSpPr>
      <dsp:spPr>
        <a:xfrm>
          <a:off x="5956000" y="2077050"/>
          <a:ext cx="933964" cy="5930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DFC307-E41B-4B40-AC8C-BB2FA8D1C602}">
      <dsp:nvSpPr>
        <dsp:cNvPr id="0" name=""/>
        <dsp:cNvSpPr/>
      </dsp:nvSpPr>
      <dsp:spPr>
        <a:xfrm>
          <a:off x="6059774" y="2175635"/>
          <a:ext cx="933964" cy="5930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cs typeface="B Nazanin" panose="00000400000000000000" pitchFamily="2" charset="-78"/>
            </a:rPr>
            <a:t>1. ایستگاه بندر ترکمن</a:t>
          </a:r>
        </a:p>
      </dsp:txBody>
      <dsp:txXfrm>
        <a:off x="6077144" y="2193005"/>
        <a:ext cx="899224" cy="558327"/>
      </dsp:txXfrm>
    </dsp:sp>
    <dsp:sp modelId="{5FB12E69-5BEE-44AC-81DC-DAFFB6E39A11}">
      <dsp:nvSpPr>
        <dsp:cNvPr id="0" name=""/>
        <dsp:cNvSpPr/>
      </dsp:nvSpPr>
      <dsp:spPr>
        <a:xfrm>
          <a:off x="7240903" y="1212355"/>
          <a:ext cx="1140202" cy="5930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04CB7E-2297-4077-9C75-A2D03B981ED2}">
      <dsp:nvSpPr>
        <dsp:cNvPr id="0" name=""/>
        <dsp:cNvSpPr/>
      </dsp:nvSpPr>
      <dsp:spPr>
        <a:xfrm>
          <a:off x="7344677" y="1310940"/>
          <a:ext cx="1140202" cy="5930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Nazanin" panose="00000400000000000000" pitchFamily="2" charset="-78"/>
            </a:rPr>
            <a:t>ایستگاه‌های استان مازندران</a:t>
          </a:r>
          <a:r>
            <a:rPr lang="fa-IR" sz="600" b="1" kern="1200" dirty="0" smtClean="0">
              <a:cs typeface="B Nazanin" panose="00000400000000000000" pitchFamily="2" charset="-78"/>
            </a:rPr>
            <a:t>‎‌</a:t>
          </a:r>
          <a:endParaRPr lang="en-US" sz="600" b="1" kern="1200" dirty="0">
            <a:cs typeface="B Nazanin" panose="00000400000000000000" pitchFamily="2" charset="-78"/>
          </a:endParaRPr>
        </a:p>
      </dsp:txBody>
      <dsp:txXfrm>
        <a:off x="7362047" y="1328310"/>
        <a:ext cx="1105462" cy="558327"/>
      </dsp:txXfrm>
    </dsp:sp>
    <dsp:sp modelId="{F6B71E58-D29E-456D-8332-04AC0DCE732E}">
      <dsp:nvSpPr>
        <dsp:cNvPr id="0" name=""/>
        <dsp:cNvSpPr/>
      </dsp:nvSpPr>
      <dsp:spPr>
        <a:xfrm>
          <a:off x="7344022" y="2077050"/>
          <a:ext cx="933964" cy="10962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51D787-6069-496E-9BC6-8E7D42A438E2}">
      <dsp:nvSpPr>
        <dsp:cNvPr id="0" name=""/>
        <dsp:cNvSpPr/>
      </dsp:nvSpPr>
      <dsp:spPr>
        <a:xfrm>
          <a:off x="7447796" y="2175635"/>
          <a:ext cx="933964" cy="109627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a-IR" sz="1100" b="1" kern="1200" dirty="0" smtClean="0">
              <a:cs typeface="B Nazanin" panose="00000400000000000000" pitchFamily="2" charset="-78"/>
            </a:rPr>
            <a:t>1. ایستگاه نوشهر</a:t>
          </a:r>
        </a:p>
        <a:p>
          <a:pPr lvl="0" algn="ctr" defTabSz="488950">
            <a:lnSpc>
              <a:spcPct val="90000"/>
            </a:lnSpc>
            <a:spcBef>
              <a:spcPct val="0"/>
            </a:spcBef>
            <a:spcAft>
              <a:spcPct val="35000"/>
            </a:spcAft>
          </a:pPr>
          <a:r>
            <a:rPr lang="fa-IR" sz="1100" b="1" kern="1200" dirty="0" smtClean="0">
              <a:latin typeface="Times New Roman" panose="02020603050405020304" pitchFamily="18" charset="0"/>
              <a:cs typeface="B Nazanin" panose="00000400000000000000" pitchFamily="2" charset="-78"/>
            </a:rPr>
            <a:t>2. ایستگاه فریدونکنار</a:t>
          </a:r>
        </a:p>
        <a:p>
          <a:pPr lvl="0" algn="ctr" defTabSz="488950">
            <a:lnSpc>
              <a:spcPct val="90000"/>
            </a:lnSpc>
            <a:spcBef>
              <a:spcPct val="0"/>
            </a:spcBef>
            <a:spcAft>
              <a:spcPct val="35000"/>
            </a:spcAft>
          </a:pPr>
          <a:r>
            <a:rPr lang="fa-IR" sz="1100" b="1" kern="1200" dirty="0" smtClean="0">
              <a:latin typeface="Times New Roman" panose="02020603050405020304" pitchFamily="18" charset="0"/>
              <a:cs typeface="B Nazanin" panose="00000400000000000000" pitchFamily="2" charset="-78"/>
            </a:rPr>
            <a:t>3. ایستگاه امیرآباد</a:t>
          </a:r>
        </a:p>
      </dsp:txBody>
      <dsp:txXfrm>
        <a:off x="7475151" y="2202990"/>
        <a:ext cx="879254" cy="1041563"/>
      </dsp:txXfrm>
    </dsp:sp>
    <dsp:sp modelId="{356DBD8C-7124-4E5A-9E70-06C5B78867AF}">
      <dsp:nvSpPr>
        <dsp:cNvPr id="0" name=""/>
        <dsp:cNvSpPr/>
      </dsp:nvSpPr>
      <dsp:spPr>
        <a:xfrm>
          <a:off x="8588653" y="1212355"/>
          <a:ext cx="933964" cy="5930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ABEBA8-2B7B-4048-A72B-578178579DD4}">
      <dsp:nvSpPr>
        <dsp:cNvPr id="0" name=""/>
        <dsp:cNvSpPr/>
      </dsp:nvSpPr>
      <dsp:spPr>
        <a:xfrm>
          <a:off x="8692427" y="1310940"/>
          <a:ext cx="933964" cy="5930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Nazanin" panose="00000400000000000000" pitchFamily="2" charset="-78"/>
            </a:rPr>
            <a:t>ایستگاه‌های استان گیلان</a:t>
          </a:r>
          <a:endParaRPr lang="en-US" sz="1600" b="1" kern="1200" dirty="0">
            <a:cs typeface="B Nazanin" panose="00000400000000000000" pitchFamily="2" charset="-78"/>
          </a:endParaRPr>
        </a:p>
      </dsp:txBody>
      <dsp:txXfrm>
        <a:off x="8709797" y="1328310"/>
        <a:ext cx="899224" cy="558327"/>
      </dsp:txXfrm>
    </dsp:sp>
    <dsp:sp modelId="{D411F6A4-F828-46B7-B5AF-BB6FA6F99678}">
      <dsp:nvSpPr>
        <dsp:cNvPr id="0" name=""/>
        <dsp:cNvSpPr/>
      </dsp:nvSpPr>
      <dsp:spPr>
        <a:xfrm>
          <a:off x="8588653" y="2077050"/>
          <a:ext cx="933964" cy="12897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9EA62A-9CB8-4D92-B371-092303423606}">
      <dsp:nvSpPr>
        <dsp:cNvPr id="0" name=""/>
        <dsp:cNvSpPr/>
      </dsp:nvSpPr>
      <dsp:spPr>
        <a:xfrm>
          <a:off x="8692427" y="2175635"/>
          <a:ext cx="933964" cy="12897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a-IR" sz="1100" b="1" kern="1200" dirty="0" smtClean="0">
              <a:cs typeface="B Nazanin" panose="00000400000000000000" pitchFamily="2" charset="-78"/>
            </a:rPr>
            <a:t>1. ایستگاه بندرانزلی</a:t>
          </a:r>
        </a:p>
        <a:p>
          <a:pPr lvl="0" algn="ctr" defTabSz="488950">
            <a:lnSpc>
              <a:spcPct val="90000"/>
            </a:lnSpc>
            <a:spcBef>
              <a:spcPct val="0"/>
            </a:spcBef>
            <a:spcAft>
              <a:spcPct val="35000"/>
            </a:spcAft>
          </a:pPr>
          <a:r>
            <a:rPr lang="fa-IR" sz="1100" b="1" kern="1200" dirty="0" smtClean="0">
              <a:cs typeface="B Nazanin" panose="00000400000000000000" pitchFamily="2" charset="-78"/>
            </a:rPr>
            <a:t>2. ایستگاه آستارا</a:t>
          </a:r>
        </a:p>
        <a:p>
          <a:pPr lvl="0" algn="ctr" defTabSz="488950">
            <a:lnSpc>
              <a:spcPct val="90000"/>
            </a:lnSpc>
            <a:spcBef>
              <a:spcPct val="0"/>
            </a:spcBef>
            <a:spcAft>
              <a:spcPct val="35000"/>
            </a:spcAft>
          </a:pPr>
          <a:r>
            <a:rPr lang="fa-IR" sz="1100" b="1" kern="1200" dirty="0" smtClean="0">
              <a:cs typeface="B Nazanin" panose="00000400000000000000" pitchFamily="2" charset="-78"/>
            </a:rPr>
            <a:t>3. ایستگاه چمخاله</a:t>
          </a:r>
          <a:endParaRPr lang="en-US" sz="1100" b="1" kern="1200" dirty="0">
            <a:cs typeface="B Nazanin" panose="00000400000000000000" pitchFamily="2" charset="-78"/>
          </a:endParaRPr>
        </a:p>
      </dsp:txBody>
      <dsp:txXfrm>
        <a:off x="8719782" y="2202990"/>
        <a:ext cx="879254" cy="123499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C287E-4254-4459-BD2E-3DB68C4C6355}">
      <dsp:nvSpPr>
        <dsp:cNvPr id="0" name=""/>
        <dsp:cNvSpPr/>
      </dsp:nvSpPr>
      <dsp:spPr>
        <a:xfrm>
          <a:off x="4064000" y="1731885"/>
          <a:ext cx="2875309" cy="499020"/>
        </a:xfrm>
        <a:custGeom>
          <a:avLst/>
          <a:gdLst/>
          <a:ahLst/>
          <a:cxnLst/>
          <a:rect l="0" t="0" r="0" b="0"/>
          <a:pathLst>
            <a:path>
              <a:moveTo>
                <a:pt x="0" y="0"/>
              </a:moveTo>
              <a:lnTo>
                <a:pt x="0" y="249510"/>
              </a:lnTo>
              <a:lnTo>
                <a:pt x="2875309" y="249510"/>
              </a:lnTo>
              <a:lnTo>
                <a:pt x="2875309" y="499020"/>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0F2B776-F49E-4749-92D3-B16A1A5C5AE2}">
      <dsp:nvSpPr>
        <dsp:cNvPr id="0" name=""/>
        <dsp:cNvSpPr/>
      </dsp:nvSpPr>
      <dsp:spPr>
        <a:xfrm>
          <a:off x="4018280" y="1731885"/>
          <a:ext cx="91440" cy="499020"/>
        </a:xfrm>
        <a:custGeom>
          <a:avLst/>
          <a:gdLst/>
          <a:ahLst/>
          <a:cxnLst/>
          <a:rect l="0" t="0" r="0" b="0"/>
          <a:pathLst>
            <a:path>
              <a:moveTo>
                <a:pt x="45720" y="0"/>
              </a:moveTo>
              <a:lnTo>
                <a:pt x="45720" y="499020"/>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3AD3B67-F137-402D-83AE-C818C0C9C758}">
      <dsp:nvSpPr>
        <dsp:cNvPr id="0" name=""/>
        <dsp:cNvSpPr/>
      </dsp:nvSpPr>
      <dsp:spPr>
        <a:xfrm>
          <a:off x="1188690" y="1731885"/>
          <a:ext cx="2875309" cy="499020"/>
        </a:xfrm>
        <a:custGeom>
          <a:avLst/>
          <a:gdLst/>
          <a:ahLst/>
          <a:cxnLst/>
          <a:rect l="0" t="0" r="0" b="0"/>
          <a:pathLst>
            <a:path>
              <a:moveTo>
                <a:pt x="2875309" y="0"/>
              </a:moveTo>
              <a:lnTo>
                <a:pt x="2875309" y="249510"/>
              </a:lnTo>
              <a:lnTo>
                <a:pt x="0" y="249510"/>
              </a:lnTo>
              <a:lnTo>
                <a:pt x="0" y="499020"/>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067BA-EFD9-4C89-87CA-0C240469C078}">
      <dsp:nvSpPr>
        <dsp:cNvPr id="0" name=""/>
        <dsp:cNvSpPr/>
      </dsp:nvSpPr>
      <dsp:spPr>
        <a:xfrm>
          <a:off x="2875855" y="543740"/>
          <a:ext cx="2376289" cy="118814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fa-IR" sz="3200" b="1" kern="1200" dirty="0" smtClean="0">
              <a:solidFill>
                <a:schemeClr val="tx1"/>
              </a:solidFill>
              <a:cs typeface="B Nazanin" panose="00000400000000000000" pitchFamily="2" charset="-78"/>
            </a:rPr>
            <a:t>مدلسازی جریان‌های دریایی</a:t>
          </a:r>
          <a:endParaRPr lang="en-US" sz="3200" b="1" kern="1200" dirty="0">
            <a:solidFill>
              <a:schemeClr val="tx1"/>
            </a:solidFill>
            <a:cs typeface="B Nazanin" panose="00000400000000000000" pitchFamily="2" charset="-78"/>
          </a:endParaRPr>
        </a:p>
      </dsp:txBody>
      <dsp:txXfrm>
        <a:off x="2875855" y="543740"/>
        <a:ext cx="2376289" cy="1188144"/>
      </dsp:txXfrm>
    </dsp:sp>
    <dsp:sp modelId="{EBA8C4A8-0452-4687-AB10-6F008DA5E4F0}">
      <dsp:nvSpPr>
        <dsp:cNvPr id="0" name=""/>
        <dsp:cNvSpPr/>
      </dsp:nvSpPr>
      <dsp:spPr>
        <a:xfrm>
          <a:off x="545" y="2230905"/>
          <a:ext cx="2376289" cy="118814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a-IR" sz="2900" kern="1200" dirty="0" smtClean="0"/>
            <a:t> </a:t>
          </a:r>
          <a:r>
            <a:rPr lang="fa-IR" sz="2900" b="1" kern="1200" dirty="0" smtClean="0">
              <a:solidFill>
                <a:schemeClr val="tx1"/>
              </a:solidFill>
              <a:cs typeface="B Nazanin" panose="00000400000000000000" pitchFamily="2" charset="-78"/>
            </a:rPr>
            <a:t>استفاده از روش‌های هوش مصنوعی</a:t>
          </a:r>
          <a:endParaRPr lang="en-US" sz="2900" b="1" kern="1200" dirty="0">
            <a:solidFill>
              <a:schemeClr val="tx1"/>
            </a:solidFill>
            <a:cs typeface="B Nazanin" panose="00000400000000000000" pitchFamily="2" charset="-78"/>
          </a:endParaRPr>
        </a:p>
      </dsp:txBody>
      <dsp:txXfrm>
        <a:off x="545" y="2230905"/>
        <a:ext cx="2376289" cy="1188144"/>
      </dsp:txXfrm>
    </dsp:sp>
    <dsp:sp modelId="{68F7C62E-EC88-45F7-908A-8414A02E003B}">
      <dsp:nvSpPr>
        <dsp:cNvPr id="0" name=""/>
        <dsp:cNvSpPr/>
      </dsp:nvSpPr>
      <dsp:spPr>
        <a:xfrm>
          <a:off x="2875855" y="2230905"/>
          <a:ext cx="2376289" cy="118814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a-IR" sz="2900" b="1" kern="1200" dirty="0" smtClean="0">
              <a:solidFill>
                <a:schemeClr val="tx1"/>
              </a:solidFill>
              <a:cs typeface="B Nazanin" panose="00000400000000000000" pitchFamily="2" charset="-78"/>
            </a:rPr>
            <a:t>مشاهدات ماهواره‌ای</a:t>
          </a:r>
          <a:endParaRPr lang="en-US" sz="2900" b="1" kern="1200" dirty="0">
            <a:solidFill>
              <a:schemeClr val="tx1"/>
            </a:solidFill>
            <a:cs typeface="B Nazanin" panose="00000400000000000000" pitchFamily="2" charset="-78"/>
          </a:endParaRPr>
        </a:p>
      </dsp:txBody>
      <dsp:txXfrm>
        <a:off x="2875855" y="2230905"/>
        <a:ext cx="2376289" cy="1188144"/>
      </dsp:txXfrm>
    </dsp:sp>
    <dsp:sp modelId="{F03E902B-50C8-4C0D-BF07-7FD4449219F3}">
      <dsp:nvSpPr>
        <dsp:cNvPr id="0" name=""/>
        <dsp:cNvSpPr/>
      </dsp:nvSpPr>
      <dsp:spPr>
        <a:xfrm>
          <a:off x="5751165" y="2230905"/>
          <a:ext cx="2376289" cy="118814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a-IR" sz="2900" b="1" kern="1200" dirty="0" smtClean="0">
              <a:solidFill>
                <a:schemeClr val="tx1"/>
              </a:solidFill>
              <a:cs typeface="B Nazanin" panose="00000400000000000000" pitchFamily="2" charset="-78"/>
            </a:rPr>
            <a:t>مدلسازی عددی هیدرودینامیکی</a:t>
          </a:r>
          <a:endParaRPr lang="en-US" sz="2900" b="1" kern="1200" dirty="0">
            <a:solidFill>
              <a:schemeClr val="tx1"/>
            </a:solidFill>
            <a:cs typeface="B Nazanin" panose="00000400000000000000" pitchFamily="2" charset="-78"/>
          </a:endParaRPr>
        </a:p>
      </dsp:txBody>
      <dsp:txXfrm>
        <a:off x="5751165" y="2230905"/>
        <a:ext cx="2376289" cy="118814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5EC65-A287-4B1F-9097-D4F032948CA9}">
      <dsp:nvSpPr>
        <dsp:cNvPr id="0" name=""/>
        <dsp:cNvSpPr/>
      </dsp:nvSpPr>
      <dsp:spPr>
        <a:xfrm>
          <a:off x="3977778" y="1250418"/>
          <a:ext cx="1273051" cy="451367"/>
        </a:xfrm>
        <a:custGeom>
          <a:avLst/>
          <a:gdLst/>
          <a:ahLst/>
          <a:cxnLst/>
          <a:rect l="0" t="0" r="0" b="0"/>
          <a:pathLst>
            <a:path>
              <a:moveTo>
                <a:pt x="0" y="0"/>
              </a:moveTo>
              <a:lnTo>
                <a:pt x="0" y="307593"/>
              </a:lnTo>
              <a:lnTo>
                <a:pt x="1273051" y="307593"/>
              </a:lnTo>
              <a:lnTo>
                <a:pt x="1273051" y="45136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33DD7B-A274-47DF-8991-4DE9328BF12E}">
      <dsp:nvSpPr>
        <dsp:cNvPr id="0" name=""/>
        <dsp:cNvSpPr/>
      </dsp:nvSpPr>
      <dsp:spPr>
        <a:xfrm>
          <a:off x="2708793" y="1250418"/>
          <a:ext cx="1268985" cy="451367"/>
        </a:xfrm>
        <a:custGeom>
          <a:avLst/>
          <a:gdLst/>
          <a:ahLst/>
          <a:cxnLst/>
          <a:rect l="0" t="0" r="0" b="0"/>
          <a:pathLst>
            <a:path>
              <a:moveTo>
                <a:pt x="1268985" y="0"/>
              </a:moveTo>
              <a:lnTo>
                <a:pt x="1268985" y="307593"/>
              </a:lnTo>
              <a:lnTo>
                <a:pt x="0" y="307593"/>
              </a:lnTo>
              <a:lnTo>
                <a:pt x="0" y="45136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36FEDF-8CC1-44E3-A33C-AFDB2851B4E8}">
      <dsp:nvSpPr>
        <dsp:cNvPr id="0" name=""/>
        <dsp:cNvSpPr/>
      </dsp:nvSpPr>
      <dsp:spPr>
        <a:xfrm>
          <a:off x="2736839" y="302"/>
          <a:ext cx="2481879" cy="125011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AD321-17F0-40AE-B6FA-1E2404FAAB51}">
      <dsp:nvSpPr>
        <dsp:cNvPr id="0" name=""/>
        <dsp:cNvSpPr/>
      </dsp:nvSpPr>
      <dsp:spPr>
        <a:xfrm>
          <a:off x="2909281" y="164122"/>
          <a:ext cx="2481879" cy="125011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B Nazanin" panose="00000400000000000000" pitchFamily="2" charset="-78"/>
            </a:rPr>
            <a:t>روش های مختلف پایش تراز دریا</a:t>
          </a:r>
          <a:endParaRPr lang="en-US" sz="2400" b="1" kern="1200" dirty="0">
            <a:cs typeface="B Nazanin" panose="00000400000000000000" pitchFamily="2" charset="-78"/>
          </a:endParaRPr>
        </a:p>
      </dsp:txBody>
      <dsp:txXfrm>
        <a:off x="2945896" y="200737"/>
        <a:ext cx="2408649" cy="1176885"/>
      </dsp:txXfrm>
    </dsp:sp>
    <dsp:sp modelId="{797DDCAB-58DD-4B6E-83CE-1065D0E7B638}">
      <dsp:nvSpPr>
        <dsp:cNvPr id="0" name=""/>
        <dsp:cNvSpPr/>
      </dsp:nvSpPr>
      <dsp:spPr>
        <a:xfrm>
          <a:off x="1608183" y="1701785"/>
          <a:ext cx="2201219" cy="124841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F081D3-F8F8-4DB4-B4F3-7EBFE3214CF7}">
      <dsp:nvSpPr>
        <dsp:cNvPr id="0" name=""/>
        <dsp:cNvSpPr/>
      </dsp:nvSpPr>
      <dsp:spPr>
        <a:xfrm>
          <a:off x="1780625" y="1865605"/>
          <a:ext cx="2201219" cy="124841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استفاده از ارتفاع سنجی ماهواره‌ای(</a:t>
          </a:r>
          <a:r>
            <a:rPr lang="en-US" sz="2000" b="1" kern="1200" dirty="0" smtClean="0">
              <a:latin typeface="Times New Roman" panose="02020603050405020304" pitchFamily="18" charset="0"/>
              <a:cs typeface="Times New Roman" panose="02020603050405020304" pitchFamily="18" charset="0"/>
            </a:rPr>
            <a:t>Satellite Altimetry</a:t>
          </a:r>
          <a:r>
            <a:rPr lang="fa-IR" sz="2000" b="1" kern="1200" dirty="0" smtClean="0">
              <a:cs typeface="B Nazanin" panose="00000400000000000000" pitchFamily="2" charset="-78"/>
            </a:rPr>
            <a:t>)</a:t>
          </a:r>
          <a:endParaRPr lang="en-US" sz="2000" b="1" kern="1200" dirty="0">
            <a:cs typeface="B Nazanin" panose="00000400000000000000" pitchFamily="2" charset="-78"/>
          </a:endParaRPr>
        </a:p>
      </dsp:txBody>
      <dsp:txXfrm>
        <a:off x="1817190" y="1902170"/>
        <a:ext cx="2128089" cy="1175280"/>
      </dsp:txXfrm>
    </dsp:sp>
    <dsp:sp modelId="{7DDE51C8-A4B7-41B1-9C13-ABEB7C6F0C74}">
      <dsp:nvSpPr>
        <dsp:cNvPr id="0" name=""/>
        <dsp:cNvSpPr/>
      </dsp:nvSpPr>
      <dsp:spPr>
        <a:xfrm>
          <a:off x="4154287" y="1701785"/>
          <a:ext cx="2193086" cy="129932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55071F-6244-4217-86FA-FE046EFA8F8B}">
      <dsp:nvSpPr>
        <dsp:cNvPr id="0" name=""/>
        <dsp:cNvSpPr/>
      </dsp:nvSpPr>
      <dsp:spPr>
        <a:xfrm>
          <a:off x="4326729" y="1865605"/>
          <a:ext cx="2193086" cy="129932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cs typeface="B Nazanin" panose="00000400000000000000" pitchFamily="2" charset="-78"/>
            </a:rPr>
            <a:t>استفاد از ایستگاه‍های پایش تراز دریا ساحلی (تایدگیج‌ها)</a:t>
          </a:r>
          <a:endParaRPr lang="en-US" sz="2000" b="1" kern="1200" dirty="0">
            <a:cs typeface="B Nazanin" panose="00000400000000000000" pitchFamily="2" charset="-78"/>
          </a:endParaRPr>
        </a:p>
      </dsp:txBody>
      <dsp:txXfrm>
        <a:off x="4364785" y="1903661"/>
        <a:ext cx="2116974" cy="12232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35424-13BD-4C2F-9B82-6115861D52B1}" type="datetimeFigureOut">
              <a:rPr lang="en-US" smtClean="0"/>
              <a:t>10/27/2025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143A9-7AE3-4370-A04E-0F0FACB1B714}" type="slidenum">
              <a:rPr lang="en-US" smtClean="0"/>
              <a:t>‹#›</a:t>
            </a:fld>
            <a:endParaRPr lang="en-US"/>
          </a:p>
        </p:txBody>
      </p:sp>
    </p:spTree>
    <p:extLst>
      <p:ext uri="{BB962C8B-B14F-4D97-AF65-F5344CB8AC3E}">
        <p14:creationId xmlns:p14="http://schemas.microsoft.com/office/powerpoint/2010/main" val="2172845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607005-D13C-434C-A4A9-8DA35E58E3D2}" type="datetime1">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C37E6-5A95-4752-9CF0-5311B9C1A709}" type="slidenum">
              <a:rPr lang="en-US" smtClean="0"/>
              <a:t>‹#›</a:t>
            </a:fld>
            <a:endParaRPr lang="en-US"/>
          </a:p>
        </p:txBody>
      </p:sp>
    </p:spTree>
    <p:extLst>
      <p:ext uri="{BB962C8B-B14F-4D97-AF65-F5344CB8AC3E}">
        <p14:creationId xmlns:p14="http://schemas.microsoft.com/office/powerpoint/2010/main" val="162202458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1BAB26-BCD3-448B-BA29-AD4D532B6F73}" type="datetime1">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C37E6-5A95-4752-9CF0-5311B9C1A709}" type="slidenum">
              <a:rPr lang="en-US" smtClean="0"/>
              <a:t>‹#›</a:t>
            </a:fld>
            <a:endParaRPr lang="en-US"/>
          </a:p>
        </p:txBody>
      </p:sp>
    </p:spTree>
    <p:extLst>
      <p:ext uri="{BB962C8B-B14F-4D97-AF65-F5344CB8AC3E}">
        <p14:creationId xmlns:p14="http://schemas.microsoft.com/office/powerpoint/2010/main" val="1935401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1FCA36-E48F-4392-BF03-65A66F68AA42}" type="datetime1">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C37E6-5A95-4752-9CF0-5311B9C1A709}" type="slidenum">
              <a:rPr lang="en-US" smtClean="0"/>
              <a:t>‹#›</a:t>
            </a:fld>
            <a:endParaRPr lang="en-US"/>
          </a:p>
        </p:txBody>
      </p:sp>
    </p:spTree>
    <p:extLst>
      <p:ext uri="{BB962C8B-B14F-4D97-AF65-F5344CB8AC3E}">
        <p14:creationId xmlns:p14="http://schemas.microsoft.com/office/powerpoint/2010/main" val="119776210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60938F-48FF-4417-BD44-F8510FE7C7FB}" type="datetime1">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C37E6-5A95-4752-9CF0-5311B9C1A709}"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4103677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22E895-4F44-4F5C-B8A7-FFDCB2EF20F3}" type="datetime1">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C37E6-5A95-4752-9CF0-5311B9C1A709}" type="slidenum">
              <a:rPr lang="en-US" smtClean="0"/>
              <a:t>‹#›</a:t>
            </a:fld>
            <a:endParaRPr lang="en-US"/>
          </a:p>
        </p:txBody>
      </p:sp>
    </p:spTree>
    <p:extLst>
      <p:ext uri="{BB962C8B-B14F-4D97-AF65-F5344CB8AC3E}">
        <p14:creationId xmlns:p14="http://schemas.microsoft.com/office/powerpoint/2010/main" val="427026357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82D1ABC-6DD5-4481-8BBF-696BE8147FEB}" type="datetime1">
              <a:rPr lang="en-US" smtClean="0"/>
              <a:t>10/27/2025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7C37E6-5A95-4752-9CF0-5311B9C1A709}" type="slidenum">
              <a:rPr lang="en-US" smtClean="0"/>
              <a:t>‹#›</a:t>
            </a:fld>
            <a:endParaRPr lang="en-US"/>
          </a:p>
        </p:txBody>
      </p:sp>
    </p:spTree>
    <p:extLst>
      <p:ext uri="{BB962C8B-B14F-4D97-AF65-F5344CB8AC3E}">
        <p14:creationId xmlns:p14="http://schemas.microsoft.com/office/powerpoint/2010/main" val="331530205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64C9905-ADA4-4A39-B3AA-678F7DDDE8A8}" type="datetime1">
              <a:rPr lang="en-US" smtClean="0"/>
              <a:t>10/27/2025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7C37E6-5A95-4752-9CF0-5311B9C1A709}" type="slidenum">
              <a:rPr lang="en-US" smtClean="0"/>
              <a:t>‹#›</a:t>
            </a:fld>
            <a:endParaRPr lang="en-US"/>
          </a:p>
        </p:txBody>
      </p:sp>
    </p:spTree>
    <p:extLst>
      <p:ext uri="{BB962C8B-B14F-4D97-AF65-F5344CB8AC3E}">
        <p14:creationId xmlns:p14="http://schemas.microsoft.com/office/powerpoint/2010/main" val="85221383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5BE51C-4BA7-4C5F-B2BE-CDA468C666C8}" type="datetime1">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C37E6-5A95-4752-9CF0-5311B9C1A709}" type="slidenum">
              <a:rPr lang="en-US" smtClean="0"/>
              <a:t>‹#›</a:t>
            </a:fld>
            <a:endParaRPr lang="en-US"/>
          </a:p>
        </p:txBody>
      </p:sp>
    </p:spTree>
    <p:extLst>
      <p:ext uri="{BB962C8B-B14F-4D97-AF65-F5344CB8AC3E}">
        <p14:creationId xmlns:p14="http://schemas.microsoft.com/office/powerpoint/2010/main" val="218044557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D9BB45-4435-4426-9D07-9DE075EED930}" type="datetime1">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C37E6-5A95-4752-9CF0-5311B9C1A709}" type="slidenum">
              <a:rPr lang="en-US" smtClean="0"/>
              <a:t>‹#›</a:t>
            </a:fld>
            <a:endParaRPr lang="en-US"/>
          </a:p>
        </p:txBody>
      </p:sp>
    </p:spTree>
    <p:extLst>
      <p:ext uri="{BB962C8B-B14F-4D97-AF65-F5344CB8AC3E}">
        <p14:creationId xmlns:p14="http://schemas.microsoft.com/office/powerpoint/2010/main" val="13406858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8BB245-6DBD-4B1D-8F12-6D4D2B95EDFA}" type="datetime1">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C37E6-5A95-4752-9CF0-5311B9C1A709}" type="slidenum">
              <a:rPr lang="en-US" smtClean="0"/>
              <a:t>‹#›</a:t>
            </a:fld>
            <a:endParaRPr lang="en-US"/>
          </a:p>
        </p:txBody>
      </p:sp>
    </p:spTree>
    <p:extLst>
      <p:ext uri="{BB962C8B-B14F-4D97-AF65-F5344CB8AC3E}">
        <p14:creationId xmlns:p14="http://schemas.microsoft.com/office/powerpoint/2010/main" val="77405271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599728-1C1B-419C-AC0A-BA19BE230A10}" type="datetime1">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C37E6-5A95-4752-9CF0-5311B9C1A709}" type="slidenum">
              <a:rPr lang="en-US" smtClean="0"/>
              <a:t>‹#›</a:t>
            </a:fld>
            <a:endParaRPr lang="en-US"/>
          </a:p>
        </p:txBody>
      </p:sp>
    </p:spTree>
    <p:extLst>
      <p:ext uri="{BB962C8B-B14F-4D97-AF65-F5344CB8AC3E}">
        <p14:creationId xmlns:p14="http://schemas.microsoft.com/office/powerpoint/2010/main" val="129988738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644C2C-44AF-4A62-8917-A24A1962F728}" type="datetime1">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C37E6-5A95-4752-9CF0-5311B9C1A709}" type="slidenum">
              <a:rPr lang="en-US" smtClean="0"/>
              <a:t>‹#›</a:t>
            </a:fld>
            <a:endParaRPr lang="en-US"/>
          </a:p>
        </p:txBody>
      </p:sp>
    </p:spTree>
    <p:extLst>
      <p:ext uri="{BB962C8B-B14F-4D97-AF65-F5344CB8AC3E}">
        <p14:creationId xmlns:p14="http://schemas.microsoft.com/office/powerpoint/2010/main" val="351702465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355F19-BB94-4819-9CD5-FE841B2C5A7C}" type="datetime1">
              <a:rPr lang="en-US" smtClean="0"/>
              <a:t>10/27/2025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7C37E6-5A95-4752-9CF0-5311B9C1A709}" type="slidenum">
              <a:rPr lang="en-US" smtClean="0"/>
              <a:t>‹#›</a:t>
            </a:fld>
            <a:endParaRPr lang="en-US"/>
          </a:p>
        </p:txBody>
      </p:sp>
    </p:spTree>
    <p:extLst>
      <p:ext uri="{BB962C8B-B14F-4D97-AF65-F5344CB8AC3E}">
        <p14:creationId xmlns:p14="http://schemas.microsoft.com/office/powerpoint/2010/main" val="136318878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AD66CF-26DC-4495-9CE2-90D609FC2AAD}" type="datetime1">
              <a:rPr lang="en-US" smtClean="0"/>
              <a:t>10/27/2025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7C37E6-5A95-4752-9CF0-5311B9C1A709}" type="slidenum">
              <a:rPr lang="en-US" smtClean="0"/>
              <a:t>‹#›</a:t>
            </a:fld>
            <a:endParaRPr lang="en-US"/>
          </a:p>
        </p:txBody>
      </p:sp>
    </p:spTree>
    <p:extLst>
      <p:ext uri="{BB962C8B-B14F-4D97-AF65-F5344CB8AC3E}">
        <p14:creationId xmlns:p14="http://schemas.microsoft.com/office/powerpoint/2010/main" val="122567967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4DA95E1-2E5E-4EB4-A625-34A9EB8DBB79}" type="datetime1">
              <a:rPr lang="en-US" smtClean="0"/>
              <a:t>10/27/2025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7C37E6-5A95-4752-9CF0-5311B9C1A709}" type="slidenum">
              <a:rPr lang="en-US" smtClean="0"/>
              <a:t>‹#›</a:t>
            </a:fld>
            <a:endParaRPr lang="en-US"/>
          </a:p>
        </p:txBody>
      </p:sp>
    </p:spTree>
    <p:extLst>
      <p:ext uri="{BB962C8B-B14F-4D97-AF65-F5344CB8AC3E}">
        <p14:creationId xmlns:p14="http://schemas.microsoft.com/office/powerpoint/2010/main" val="241825240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04B953-8A79-45EF-90DB-25D00F76D8F6}" type="datetime1">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C37E6-5A95-4752-9CF0-5311B9C1A709}" type="slidenum">
              <a:rPr lang="en-US" smtClean="0"/>
              <a:t>‹#›</a:t>
            </a:fld>
            <a:endParaRPr lang="en-US"/>
          </a:p>
        </p:txBody>
      </p:sp>
    </p:spTree>
    <p:extLst>
      <p:ext uri="{BB962C8B-B14F-4D97-AF65-F5344CB8AC3E}">
        <p14:creationId xmlns:p14="http://schemas.microsoft.com/office/powerpoint/2010/main" val="159049740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8F43C-F3B5-42CA-B077-D0226D7B4E31}" type="datetime1">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C37E6-5A95-4752-9CF0-5311B9C1A709}" type="slidenum">
              <a:rPr lang="en-US" smtClean="0"/>
              <a:t>‹#›</a:t>
            </a:fld>
            <a:endParaRPr lang="en-US"/>
          </a:p>
        </p:txBody>
      </p:sp>
    </p:spTree>
    <p:extLst>
      <p:ext uri="{BB962C8B-B14F-4D97-AF65-F5344CB8AC3E}">
        <p14:creationId xmlns:p14="http://schemas.microsoft.com/office/powerpoint/2010/main" val="187000519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B459636-4181-467E-9265-D9C4C107E417}" type="datetime1">
              <a:rPr lang="en-US" smtClean="0"/>
              <a:t>10/27/2025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27C37E6-5A95-4752-9CF0-5311B9C1A709}" type="slidenum">
              <a:rPr lang="en-US" smtClean="0"/>
              <a:t>‹#›</a:t>
            </a:fld>
            <a:endParaRPr lang="en-US"/>
          </a:p>
        </p:txBody>
      </p:sp>
    </p:spTree>
    <p:extLst>
      <p:ext uri="{BB962C8B-B14F-4D97-AF65-F5344CB8AC3E}">
        <p14:creationId xmlns:p14="http://schemas.microsoft.com/office/powerpoint/2010/main" val="1706788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image" Target="../media/image4.web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image" Target="../media/image4.web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image" Target="../media/image4.web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image" Target="../media/image4.web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image" Target="../media/image4.webp"/><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image" Target="../media/image4.web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image" Target="../media/image4.webp"/><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image" Target="../media/image4.webp"/><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5.webp"/><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image" Target="../media/image18.jpeg"/><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webp"/><Relationship Id="rId7" Type="http://schemas.openxmlformats.org/officeDocument/2006/relationships/diagramColors" Target="../diagrams/colors5.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image" Target="../media/image4.webp"/><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webp"/><Relationship Id="rId7" Type="http://schemas.openxmlformats.org/officeDocument/2006/relationships/diagramColors" Target="../diagrams/colors6.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webp"/><Relationship Id="rId7" Type="http://schemas.openxmlformats.org/officeDocument/2006/relationships/diagramColors" Target="../diagrams/colors7.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22.png"/><Relationship Id="rId4" Type="http://schemas.openxmlformats.org/officeDocument/2006/relationships/diagramData" Target="../diagrams/data7.xml"/><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webp"/><Relationship Id="rId7" Type="http://schemas.openxmlformats.org/officeDocument/2006/relationships/diagramColors" Target="../diagrams/colors8.xml"/><Relationship Id="rId12" Type="http://schemas.openxmlformats.org/officeDocument/2006/relationships/image" Target="../media/image26.png"/><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image" Target="../media/image25.png"/><Relationship Id="rId5" Type="http://schemas.openxmlformats.org/officeDocument/2006/relationships/diagramLayout" Target="../diagrams/layout8.xml"/><Relationship Id="rId10" Type="http://schemas.openxmlformats.org/officeDocument/2006/relationships/image" Target="../media/image24.jpg"/><Relationship Id="rId4" Type="http://schemas.openxmlformats.org/officeDocument/2006/relationships/diagramData" Target="../diagrams/data8.xml"/><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webp"/><Relationship Id="rId7" Type="http://schemas.openxmlformats.org/officeDocument/2006/relationships/diagramColors" Target="../diagrams/colors9.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9.xml"/><Relationship Id="rId11" Type="http://schemas.openxmlformats.org/officeDocument/2006/relationships/image" Target="../media/image29.png"/><Relationship Id="rId5" Type="http://schemas.openxmlformats.org/officeDocument/2006/relationships/diagramLayout" Target="../diagrams/layout9.xml"/><Relationship Id="rId10" Type="http://schemas.openxmlformats.org/officeDocument/2006/relationships/image" Target="../media/image28.png"/><Relationship Id="rId4" Type="http://schemas.openxmlformats.org/officeDocument/2006/relationships/diagramData" Target="../diagrams/data9.xml"/><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5.webp"/><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_rels/slide2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5.webp"/><Relationship Id="rId7" Type="http://schemas.openxmlformats.org/officeDocument/2006/relationships/diagramColors" Target="../diagrams/colors12.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5.webp"/><Relationship Id="rId7" Type="http://schemas.openxmlformats.org/officeDocument/2006/relationships/diagramColors" Target="../diagrams/colors13.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7.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5.webp"/><Relationship Id="rId7" Type="http://schemas.openxmlformats.org/officeDocument/2006/relationships/diagramColors" Target="../diagrams/colors14.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5.webp"/><Relationship Id="rId7" Type="http://schemas.openxmlformats.org/officeDocument/2006/relationships/diagramColors" Target="../diagrams/colors15.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9.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5.webp"/><Relationship Id="rId7" Type="http://schemas.openxmlformats.org/officeDocument/2006/relationships/diagramColors" Target="../diagrams/colors16.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image" Target="../media/image4.web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microsoft.com/office/2007/relationships/diagramDrawing" Target="../diagrams/drawing17.xml"/><Relationship Id="rId13" Type="http://schemas.microsoft.com/office/2007/relationships/diagramDrawing" Target="../diagrams/drawing18.xml"/><Relationship Id="rId3" Type="http://schemas.openxmlformats.org/officeDocument/2006/relationships/image" Target="../media/image5.webp"/><Relationship Id="rId7" Type="http://schemas.openxmlformats.org/officeDocument/2006/relationships/diagramColors" Target="../diagrams/colors17.xml"/><Relationship Id="rId12" Type="http://schemas.openxmlformats.org/officeDocument/2006/relationships/diagramColors" Target="../diagrams/colors18.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17.xml"/><Relationship Id="rId11" Type="http://schemas.openxmlformats.org/officeDocument/2006/relationships/diagramQuickStyle" Target="../diagrams/quickStyle18.xml"/><Relationship Id="rId5" Type="http://schemas.openxmlformats.org/officeDocument/2006/relationships/diagramLayout" Target="../diagrams/layout17.xml"/><Relationship Id="rId10" Type="http://schemas.openxmlformats.org/officeDocument/2006/relationships/diagramLayout" Target="../diagrams/layout18.xml"/><Relationship Id="rId4" Type="http://schemas.openxmlformats.org/officeDocument/2006/relationships/diagramData" Target="../diagrams/data17.xml"/><Relationship Id="rId9" Type="http://schemas.openxmlformats.org/officeDocument/2006/relationships/diagramData" Target="../diagrams/data18.xml"/></Relationships>
</file>

<file path=ppt/slides/_rels/slide31.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5.webp"/><Relationship Id="rId7" Type="http://schemas.openxmlformats.org/officeDocument/2006/relationships/diagramColors" Target="../diagrams/colors19.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2.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5.webp"/><Relationship Id="rId7" Type="http://schemas.openxmlformats.org/officeDocument/2006/relationships/diagramColors" Target="../diagrams/colors20.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3.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5.webp"/><Relationship Id="rId7" Type="http://schemas.openxmlformats.org/officeDocument/2006/relationships/diagramColors" Target="../diagrams/colors21.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4.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5.webp"/><Relationship Id="rId7" Type="http://schemas.openxmlformats.org/officeDocument/2006/relationships/diagramColors" Target="../diagrams/colors22.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5.xml.rels><?xml version="1.0" encoding="UTF-8" standalone="yes"?>
<Relationships xmlns="http://schemas.openxmlformats.org/package/2006/relationships"><Relationship Id="rId8" Type="http://schemas.microsoft.com/office/2007/relationships/diagramDrawing" Target="../diagrams/drawing23.xml"/><Relationship Id="rId13" Type="http://schemas.microsoft.com/office/2007/relationships/diagramDrawing" Target="../diagrams/drawing24.xml"/><Relationship Id="rId3" Type="http://schemas.openxmlformats.org/officeDocument/2006/relationships/image" Target="../media/image5.webp"/><Relationship Id="rId7" Type="http://schemas.openxmlformats.org/officeDocument/2006/relationships/diagramColors" Target="../diagrams/colors23.xml"/><Relationship Id="rId12" Type="http://schemas.openxmlformats.org/officeDocument/2006/relationships/diagramColors" Target="../diagrams/colors24.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23.xml"/><Relationship Id="rId11" Type="http://schemas.openxmlformats.org/officeDocument/2006/relationships/diagramQuickStyle" Target="../diagrams/quickStyle24.xml"/><Relationship Id="rId5" Type="http://schemas.openxmlformats.org/officeDocument/2006/relationships/diagramLayout" Target="../diagrams/layout23.xml"/><Relationship Id="rId10" Type="http://schemas.openxmlformats.org/officeDocument/2006/relationships/diagramLayout" Target="../diagrams/layout24.xml"/><Relationship Id="rId4" Type="http://schemas.openxmlformats.org/officeDocument/2006/relationships/diagramData" Target="../diagrams/data23.xml"/><Relationship Id="rId9" Type="http://schemas.openxmlformats.org/officeDocument/2006/relationships/diagramData" Target="../diagrams/data24.xml"/></Relationships>
</file>

<file path=ppt/slides/_rels/slide36.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5.webp"/><Relationship Id="rId7" Type="http://schemas.openxmlformats.org/officeDocument/2006/relationships/diagramColors" Target="../diagrams/colors25.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37.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5.webp"/><Relationship Id="rId7" Type="http://schemas.openxmlformats.org/officeDocument/2006/relationships/diagramColors" Target="../diagrams/colors26.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38.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5.webp"/><Relationship Id="rId7" Type="http://schemas.openxmlformats.org/officeDocument/2006/relationships/diagramColors" Target="../diagrams/colors27.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39.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5.webp"/><Relationship Id="rId7" Type="http://schemas.openxmlformats.org/officeDocument/2006/relationships/diagramColors" Target="../diagrams/colors28.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4.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image" Target="../media/image4.webp"/><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5.webp"/><Relationship Id="rId7" Type="http://schemas.openxmlformats.org/officeDocument/2006/relationships/diagramColors" Target="../diagrams/colors29.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41.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5.webp"/><Relationship Id="rId7" Type="http://schemas.openxmlformats.org/officeDocument/2006/relationships/diagramColors" Target="../diagrams/colors30.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42.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5.webp"/><Relationship Id="rId7" Type="http://schemas.openxmlformats.org/officeDocument/2006/relationships/diagramColors" Target="../diagrams/colors31.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43.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5.webp"/><Relationship Id="rId7" Type="http://schemas.openxmlformats.org/officeDocument/2006/relationships/diagramColors" Target="../diagrams/colors32.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44.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5.webp"/><Relationship Id="rId7" Type="http://schemas.openxmlformats.org/officeDocument/2006/relationships/diagramColors" Target="../diagrams/colors33.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45.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5.webp"/><Relationship Id="rId7" Type="http://schemas.openxmlformats.org/officeDocument/2006/relationships/diagramColors" Target="../diagrams/colors34.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46.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image" Target="../media/image5.webp"/><Relationship Id="rId7" Type="http://schemas.openxmlformats.org/officeDocument/2006/relationships/diagramColors" Target="../diagrams/colors35.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s>
</file>

<file path=ppt/slides/_rels/slide47.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5.webp"/><Relationship Id="rId7" Type="http://schemas.openxmlformats.org/officeDocument/2006/relationships/diagramColors" Target="../diagrams/colors36.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webp"/><Relationship Id="rId7" Type="http://schemas.openxmlformats.org/officeDocument/2006/relationships/diagramColors" Target="../diagrams/colors1.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webp"/><Relationship Id="rId7" Type="http://schemas.openxmlformats.org/officeDocument/2006/relationships/diagramColors" Target="../diagrams/colors2.xml"/><Relationship Id="rId2" Type="http://schemas.openxmlformats.org/officeDocument/2006/relationships/image" Target="../media/image4.webp"/><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image" Target="../media/image4.webp"/><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image" Target="../media/image4.web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image" Target="../media/image4.web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126" y="1266093"/>
            <a:ext cx="8689976" cy="2509213"/>
          </a:xfrm>
        </p:spPr>
        <p:txBody>
          <a:bodyPr>
            <a:normAutofit/>
          </a:bodyPr>
          <a:lstStyle/>
          <a:p>
            <a:r>
              <a:rPr lang="fa-IR" sz="3600" b="1" dirty="0" smtClean="0">
                <a:cs typeface="B Nazanin" panose="00000400000000000000" pitchFamily="2" charset="-78"/>
              </a:rPr>
              <a:t>دوره آموزشی پایش تراز دریا و اهمیت آن در مطالعات تغییرات اقلیمی</a:t>
            </a:r>
            <a:endParaRPr lang="en-US" sz="3600" b="1" dirty="0">
              <a:cs typeface="B Nazanin" panose="00000400000000000000" pitchFamily="2" charset="-78"/>
            </a:endParaRPr>
          </a:p>
        </p:txBody>
      </p:sp>
      <p:sp>
        <p:nvSpPr>
          <p:cNvPr id="3" name="Subtitle 2"/>
          <p:cNvSpPr>
            <a:spLocks noGrp="1"/>
          </p:cNvSpPr>
          <p:nvPr>
            <p:ph type="subTitle" idx="1"/>
          </p:nvPr>
        </p:nvSpPr>
        <p:spPr>
          <a:xfrm>
            <a:off x="1619126" y="4601305"/>
            <a:ext cx="8689976" cy="1371599"/>
          </a:xfrm>
        </p:spPr>
        <p:txBody>
          <a:bodyPr>
            <a:normAutofit/>
          </a:bodyPr>
          <a:lstStyle/>
          <a:p>
            <a:r>
              <a:rPr lang="fa-IR" sz="2800" b="1" dirty="0" smtClean="0">
                <a:solidFill>
                  <a:schemeClr val="tx1"/>
                </a:solidFill>
                <a:cs typeface="B Nazanin" panose="00000400000000000000" pitchFamily="2" charset="-78"/>
              </a:rPr>
              <a:t>مدیریت آبنگاری و امور جزرومدی </a:t>
            </a:r>
          </a:p>
          <a:p>
            <a:r>
              <a:rPr lang="fa-IR" sz="2800" b="1" dirty="0" smtClean="0">
                <a:solidFill>
                  <a:schemeClr val="tx1"/>
                </a:solidFill>
                <a:cs typeface="B Nazanin" panose="00000400000000000000" pitchFamily="2" charset="-78"/>
              </a:rPr>
              <a:t>اداره جزرومدی و جریان‌سنجی</a:t>
            </a:r>
            <a:endParaRPr lang="en-US" sz="2800" b="1" dirty="0">
              <a:solidFill>
                <a:schemeClr val="tx1"/>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Tree>
    <p:extLst>
      <p:ext uri="{BB962C8B-B14F-4D97-AF65-F5344CB8AC3E}">
        <p14:creationId xmlns:p14="http://schemas.microsoft.com/office/powerpoint/2010/main" val="264020179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3600986"/>
          </a:xfrm>
          <a:prstGeom prst="rect">
            <a:avLst/>
          </a:prstGeom>
        </p:spPr>
        <p:txBody>
          <a:bodyPr wrap="square">
            <a:spAutoFit/>
          </a:bodyPr>
          <a:lstStyle/>
          <a:p>
            <a:pPr algn="r" rtl="1"/>
            <a:r>
              <a:rPr lang="fa-IR" sz="2800" b="1" dirty="0">
                <a:solidFill>
                  <a:srgbClr val="FF0000"/>
                </a:solidFill>
                <a:cs typeface="B Nazanin" panose="00000400000000000000" pitchFamily="2" charset="-78"/>
              </a:rPr>
              <a:t>تعاریف:</a:t>
            </a:r>
          </a:p>
          <a:p>
            <a:pPr algn="r" rtl="1">
              <a:lnSpc>
                <a:spcPct val="150000"/>
              </a:lnSpc>
            </a:pPr>
            <a:r>
              <a:rPr lang="fa-IR" sz="2000" b="1" dirty="0" smtClean="0">
                <a:solidFill>
                  <a:srgbClr val="C00000"/>
                </a:solidFill>
                <a:latin typeface="B Nazanin" panose="00000400000000000000" pitchFamily="2" charset="-78"/>
                <a:cs typeface="B Nazanin" panose="00000400000000000000" pitchFamily="2" charset="-78"/>
              </a:rPr>
              <a:t>سطح </a:t>
            </a:r>
            <a:r>
              <a:rPr lang="fa-IR" sz="2000" b="1" dirty="0">
                <a:solidFill>
                  <a:srgbClr val="C00000"/>
                </a:solidFill>
                <a:latin typeface="B Nazanin" panose="00000400000000000000" pitchFamily="2" charset="-78"/>
                <a:cs typeface="B Nazanin" panose="00000400000000000000" pitchFamily="2" charset="-78"/>
              </a:rPr>
              <a:t>متوسط بلندترين مدها</a:t>
            </a:r>
            <a:r>
              <a:rPr lang="en-US" sz="2000" b="1" dirty="0">
                <a:solidFill>
                  <a:srgbClr val="C00000"/>
                </a:solidFill>
                <a:latin typeface="B Nazanin" panose="00000400000000000000" pitchFamily="2" charset="-78"/>
                <a:cs typeface="B Nazanin" panose="00000400000000000000" pitchFamily="2" charset="-78"/>
              </a:rPr>
              <a:t>(</a:t>
            </a:r>
            <a:r>
              <a:rPr lang="en-US" sz="2000" b="1" dirty="0">
                <a:solidFill>
                  <a:srgbClr val="C00000"/>
                </a:solidFill>
                <a:latin typeface="Times New Roman" panose="02020603050405020304" pitchFamily="18" charset="0"/>
                <a:cs typeface="Times New Roman" panose="02020603050405020304" pitchFamily="18" charset="0"/>
              </a:rPr>
              <a:t>MHHW</a:t>
            </a:r>
            <a:r>
              <a:rPr lang="en-US" sz="2000" b="1" dirty="0">
                <a:solidFill>
                  <a:srgbClr val="C00000"/>
                </a:solidFill>
                <a:latin typeface="B Nazanin" panose="00000400000000000000" pitchFamily="2" charset="-78"/>
                <a:cs typeface="B Nazanin" panose="00000400000000000000" pitchFamily="2" charset="-78"/>
              </a:rPr>
              <a:t>)</a:t>
            </a:r>
            <a:r>
              <a:rPr lang="fa-IR" sz="2000" b="1" dirty="0">
                <a:solidFill>
                  <a:srgbClr val="C00000"/>
                </a:solidFill>
                <a:latin typeface="B Nazanin" panose="00000400000000000000" pitchFamily="2" charset="-78"/>
                <a:cs typeface="B Nazanin" panose="00000400000000000000" pitchFamily="2" charset="-78"/>
              </a:rPr>
              <a:t>:</a:t>
            </a:r>
            <a:r>
              <a:rPr lang="fa-IR" sz="2000" dirty="0">
                <a:solidFill>
                  <a:srgbClr val="000000"/>
                </a:solidFill>
                <a:latin typeface="B Nazanin" panose="00000400000000000000" pitchFamily="2" charset="-78"/>
                <a:cs typeface="B Nazanin" panose="00000400000000000000" pitchFamily="2" charset="-78"/>
              </a:rPr>
              <a:t>متوسط ارتفاع بالاترین مدهای روزانه در یک بازه زمانی </a:t>
            </a:r>
            <a:r>
              <a:rPr lang="fa-IR" sz="2000" dirty="0" smtClean="0">
                <a:solidFill>
                  <a:srgbClr val="000000"/>
                </a:solidFill>
                <a:latin typeface="B Nazanin" panose="00000400000000000000" pitchFamily="2" charset="-78"/>
                <a:cs typeface="B Nazanin" panose="00000400000000000000" pitchFamily="2" charset="-78"/>
              </a:rPr>
              <a:t>مشخص</a:t>
            </a:r>
            <a:r>
              <a:rPr lang="en-US" sz="2000" dirty="0" smtClean="0">
                <a:solidFill>
                  <a:srgbClr val="000000"/>
                </a:solidFill>
                <a:latin typeface="B Nazanin" panose="00000400000000000000" pitchFamily="2" charset="-78"/>
                <a:cs typeface="B Nazanin" panose="00000400000000000000" pitchFamily="2" charset="-78"/>
              </a:rPr>
              <a:t>.</a:t>
            </a:r>
            <a:endParaRPr lang="fa-IR" sz="2000" dirty="0" smtClean="0">
              <a:solidFill>
                <a:srgbClr val="000000"/>
              </a:solidFill>
              <a:latin typeface="B Nazanin" panose="00000400000000000000" pitchFamily="2" charset="-78"/>
              <a:cs typeface="B Nazanin" panose="00000400000000000000" pitchFamily="2" charset="-78"/>
            </a:endParaRPr>
          </a:p>
          <a:p>
            <a:pPr algn="r" rtl="1">
              <a:lnSpc>
                <a:spcPct val="150000"/>
              </a:lnSpc>
            </a:pPr>
            <a:r>
              <a:rPr lang="fa-IR" sz="2000" b="1" dirty="0" smtClean="0">
                <a:solidFill>
                  <a:srgbClr val="C00000"/>
                </a:solidFill>
                <a:latin typeface="B Nazanin" panose="00000400000000000000" pitchFamily="2" charset="-78"/>
                <a:cs typeface="B Nazanin" panose="00000400000000000000" pitchFamily="2" charset="-78"/>
              </a:rPr>
              <a:t>سطح </a:t>
            </a:r>
            <a:r>
              <a:rPr lang="fa-IR" sz="2000" b="1" dirty="0">
                <a:solidFill>
                  <a:srgbClr val="C00000"/>
                </a:solidFill>
                <a:latin typeface="B Nazanin" panose="00000400000000000000" pitchFamily="2" charset="-78"/>
                <a:cs typeface="B Nazanin" panose="00000400000000000000" pitchFamily="2" charset="-78"/>
              </a:rPr>
              <a:t>متوسط كوتاهترين جزرها </a:t>
            </a:r>
            <a:r>
              <a:rPr lang="en-US" sz="2000" b="1" dirty="0">
                <a:solidFill>
                  <a:srgbClr val="C00000"/>
                </a:solidFill>
                <a:latin typeface="B Nazanin" panose="00000400000000000000" pitchFamily="2" charset="-78"/>
                <a:cs typeface="B Nazanin" panose="00000400000000000000" pitchFamily="2" charset="-78"/>
              </a:rPr>
              <a:t>:(</a:t>
            </a:r>
            <a:r>
              <a:rPr lang="en-US" sz="2000" b="1" dirty="0">
                <a:solidFill>
                  <a:srgbClr val="C00000"/>
                </a:solidFill>
                <a:latin typeface="Times New Roman" panose="02020603050405020304" pitchFamily="18" charset="0"/>
                <a:cs typeface="Times New Roman" panose="02020603050405020304" pitchFamily="18" charset="0"/>
              </a:rPr>
              <a:t>MLLW</a:t>
            </a:r>
            <a:r>
              <a:rPr lang="en-US" sz="2000" b="1" dirty="0">
                <a:solidFill>
                  <a:srgbClr val="C00000"/>
                </a:solidFill>
                <a:latin typeface="B Nazanin" panose="00000400000000000000" pitchFamily="2" charset="-78"/>
                <a:cs typeface="B Nazanin" panose="00000400000000000000" pitchFamily="2" charset="-78"/>
              </a:rPr>
              <a:t>)</a:t>
            </a:r>
            <a:r>
              <a:rPr lang="fa-IR" sz="2000" dirty="0">
                <a:solidFill>
                  <a:srgbClr val="000000"/>
                </a:solidFill>
                <a:latin typeface="B Nazanin" panose="00000400000000000000" pitchFamily="2" charset="-78"/>
                <a:cs typeface="B Nazanin" panose="00000400000000000000" pitchFamily="2" charset="-78"/>
              </a:rPr>
              <a:t>متوسط ارتفاع </a:t>
            </a:r>
            <a:r>
              <a:rPr lang="fa-IR" sz="2000" dirty="0" smtClean="0">
                <a:solidFill>
                  <a:srgbClr val="000000"/>
                </a:solidFill>
                <a:latin typeface="B Nazanin" panose="00000400000000000000" pitchFamily="2" charset="-78"/>
                <a:cs typeface="B Nazanin" panose="00000400000000000000" pitchFamily="2" charset="-78"/>
              </a:rPr>
              <a:t>پایین‌ترین </a:t>
            </a:r>
            <a:r>
              <a:rPr lang="fa-IR" sz="2000" dirty="0">
                <a:solidFill>
                  <a:srgbClr val="000000"/>
                </a:solidFill>
                <a:latin typeface="B Nazanin" panose="00000400000000000000" pitchFamily="2" charset="-78"/>
                <a:cs typeface="B Nazanin" panose="00000400000000000000" pitchFamily="2" charset="-78"/>
              </a:rPr>
              <a:t>جزرهای روزانه در یک بازه زمانی مشخص</a:t>
            </a:r>
            <a:endParaRPr lang="en-US" sz="2000" dirty="0">
              <a:solidFill>
                <a:srgbClr val="000000"/>
              </a:solidFill>
              <a:latin typeface="B Nazanin" panose="00000400000000000000" pitchFamily="2" charset="-78"/>
              <a:cs typeface="B Nazanin" panose="00000400000000000000" pitchFamily="2" charset="-78"/>
            </a:endParaRPr>
          </a:p>
          <a:p>
            <a:pPr algn="r" rtl="1">
              <a:lnSpc>
                <a:spcPct val="150000"/>
              </a:lnSpc>
            </a:pPr>
            <a:r>
              <a:rPr lang="fa-IR" sz="2000" b="1" dirty="0">
                <a:solidFill>
                  <a:srgbClr val="C00000"/>
                </a:solidFill>
                <a:latin typeface="B Nazanin" panose="00000400000000000000" pitchFamily="2" charset="-78"/>
                <a:cs typeface="B Nazanin" panose="00000400000000000000" pitchFamily="2" charset="-78"/>
              </a:rPr>
              <a:t>سطح متوسط كوتاهترين مدها </a:t>
            </a:r>
            <a:r>
              <a:rPr lang="en-US" sz="2000" b="1" dirty="0">
                <a:solidFill>
                  <a:srgbClr val="C00000"/>
                </a:solidFill>
                <a:latin typeface="B Nazanin" panose="00000400000000000000" pitchFamily="2" charset="-78"/>
                <a:cs typeface="B Nazanin" panose="00000400000000000000" pitchFamily="2" charset="-78"/>
              </a:rPr>
              <a:t>:(</a:t>
            </a:r>
            <a:r>
              <a:rPr lang="en-US" sz="2000" b="1" dirty="0">
                <a:solidFill>
                  <a:srgbClr val="C00000"/>
                </a:solidFill>
                <a:latin typeface="Times New Roman" panose="02020603050405020304" pitchFamily="18" charset="0"/>
                <a:cs typeface="Times New Roman" panose="02020603050405020304" pitchFamily="18" charset="0"/>
              </a:rPr>
              <a:t>MLHW</a:t>
            </a:r>
            <a:r>
              <a:rPr lang="en-US" sz="2000" b="1" dirty="0">
                <a:solidFill>
                  <a:srgbClr val="C00000"/>
                </a:solidFill>
                <a:latin typeface="B Nazanin" panose="00000400000000000000" pitchFamily="2" charset="-78"/>
                <a:cs typeface="B Nazanin" panose="00000400000000000000" pitchFamily="2" charset="-78"/>
              </a:rPr>
              <a:t>)</a:t>
            </a:r>
            <a:r>
              <a:rPr lang="fa-IR" sz="2000" dirty="0">
                <a:solidFill>
                  <a:srgbClr val="000000"/>
                </a:solidFill>
                <a:latin typeface="B Nazanin" panose="00000400000000000000" pitchFamily="2" charset="-78"/>
                <a:cs typeface="B Nazanin" panose="00000400000000000000" pitchFamily="2" charset="-78"/>
              </a:rPr>
              <a:t>متوسط ارتفاع </a:t>
            </a:r>
            <a:r>
              <a:rPr lang="fa-IR" sz="2000" dirty="0" smtClean="0">
                <a:solidFill>
                  <a:srgbClr val="000000"/>
                </a:solidFill>
                <a:latin typeface="B Nazanin" panose="00000400000000000000" pitchFamily="2" charset="-78"/>
                <a:cs typeface="B Nazanin" panose="00000400000000000000" pitchFamily="2" charset="-78"/>
              </a:rPr>
              <a:t>پایین‌ترین </a:t>
            </a:r>
            <a:r>
              <a:rPr lang="fa-IR" sz="2000" dirty="0">
                <a:solidFill>
                  <a:srgbClr val="000000"/>
                </a:solidFill>
                <a:latin typeface="B Nazanin" panose="00000400000000000000" pitchFamily="2" charset="-78"/>
                <a:cs typeface="B Nazanin" panose="00000400000000000000" pitchFamily="2" charset="-78"/>
              </a:rPr>
              <a:t>مدهای روزانه در یک بازه زمانی مشخص</a:t>
            </a:r>
            <a:endParaRPr lang="en-US" sz="2000" dirty="0">
              <a:solidFill>
                <a:srgbClr val="000000"/>
              </a:solidFill>
              <a:latin typeface="B Nazanin" panose="00000400000000000000" pitchFamily="2" charset="-78"/>
              <a:cs typeface="B Nazanin" panose="00000400000000000000" pitchFamily="2" charset="-78"/>
            </a:endParaRPr>
          </a:p>
          <a:p>
            <a:pPr algn="r" rtl="1">
              <a:lnSpc>
                <a:spcPct val="150000"/>
              </a:lnSpc>
            </a:pPr>
            <a:r>
              <a:rPr lang="fa-IR" sz="2000" b="1" dirty="0">
                <a:solidFill>
                  <a:srgbClr val="C00000"/>
                </a:solidFill>
                <a:latin typeface="B Nazanin" panose="00000400000000000000" pitchFamily="2" charset="-78"/>
                <a:cs typeface="B Nazanin" panose="00000400000000000000" pitchFamily="2" charset="-78"/>
              </a:rPr>
              <a:t>سطح متوسط بلندترين جزرها </a:t>
            </a:r>
            <a:r>
              <a:rPr lang="en-US" sz="2000" b="1" dirty="0">
                <a:solidFill>
                  <a:srgbClr val="C00000"/>
                </a:solidFill>
                <a:latin typeface="B Nazanin" panose="00000400000000000000" pitchFamily="2" charset="-78"/>
                <a:cs typeface="B Nazanin" panose="00000400000000000000" pitchFamily="2" charset="-78"/>
              </a:rPr>
              <a:t>:</a:t>
            </a:r>
            <a:r>
              <a:rPr lang="en-US" sz="1600" b="1" dirty="0">
                <a:solidFill>
                  <a:srgbClr val="C00000"/>
                </a:solidFill>
                <a:latin typeface="Times New Roman" panose="02020603050405020304" pitchFamily="18" charset="0"/>
              </a:rPr>
              <a:t>(</a:t>
            </a:r>
            <a:r>
              <a:rPr lang="en-US" sz="2000" b="1" dirty="0">
                <a:solidFill>
                  <a:srgbClr val="C00000"/>
                </a:solidFill>
                <a:latin typeface="Times New Roman" panose="02020603050405020304" pitchFamily="18" charset="0"/>
              </a:rPr>
              <a:t>MHLW</a:t>
            </a:r>
            <a:r>
              <a:rPr lang="en-US" sz="1600" b="1" dirty="0">
                <a:solidFill>
                  <a:srgbClr val="C00000"/>
                </a:solidFill>
                <a:latin typeface="Times New Roman" panose="02020603050405020304" pitchFamily="18" charset="0"/>
              </a:rPr>
              <a:t>)</a:t>
            </a:r>
            <a:r>
              <a:rPr lang="fa-IR" sz="2000" dirty="0">
                <a:solidFill>
                  <a:srgbClr val="000000"/>
                </a:solidFill>
                <a:latin typeface="B Nazanin" panose="00000400000000000000" pitchFamily="2" charset="-78"/>
                <a:cs typeface="B Nazanin" panose="00000400000000000000" pitchFamily="2" charset="-78"/>
              </a:rPr>
              <a:t>متوسط ارتفاع بالاترین جزرهای روزانه در یک بازه زمانی مشخص</a:t>
            </a:r>
            <a:r>
              <a:rPr lang="en-US" sz="2000" dirty="0"/>
              <a:t>.</a:t>
            </a:r>
          </a:p>
          <a:p>
            <a:pPr algn="r" rtl="1">
              <a:lnSpc>
                <a:spcPct val="150000"/>
              </a:lnSpc>
            </a:pPr>
            <a:r>
              <a:rPr lang="fa-IR" sz="2000" b="1" dirty="0" smtClean="0">
                <a:solidFill>
                  <a:srgbClr val="C00000"/>
                </a:solidFill>
                <a:latin typeface="B Nazanin" panose="00000400000000000000" pitchFamily="2" charset="-78"/>
                <a:cs typeface="B Nazanin" panose="00000400000000000000" pitchFamily="2" charset="-78"/>
              </a:rPr>
              <a:t>پايین‌ترين </a:t>
            </a:r>
            <a:r>
              <a:rPr lang="fa-IR" sz="2000" b="1" dirty="0">
                <a:solidFill>
                  <a:srgbClr val="C00000"/>
                </a:solidFill>
                <a:latin typeface="B Nazanin" panose="00000400000000000000" pitchFamily="2" charset="-78"/>
                <a:cs typeface="B Nazanin" panose="00000400000000000000" pitchFamily="2" charset="-78"/>
              </a:rPr>
              <a:t>سطح جزرومدي نجومي </a:t>
            </a:r>
            <a:r>
              <a:rPr lang="en-US" sz="2000" b="1" dirty="0">
                <a:solidFill>
                  <a:srgbClr val="C00000"/>
                </a:solidFill>
                <a:latin typeface="B Nazanin" panose="00000400000000000000" pitchFamily="2" charset="-78"/>
                <a:cs typeface="B Nazanin" panose="00000400000000000000" pitchFamily="2" charset="-78"/>
              </a:rPr>
              <a:t>:(</a:t>
            </a:r>
            <a:r>
              <a:rPr lang="en-US" sz="2000" b="1" dirty="0">
                <a:solidFill>
                  <a:srgbClr val="C00000"/>
                </a:solidFill>
                <a:latin typeface="Times New Roman" panose="02020603050405020304" pitchFamily="18" charset="0"/>
                <a:cs typeface="Times New Roman" panose="02020603050405020304" pitchFamily="18" charset="0"/>
              </a:rPr>
              <a:t>LAT</a:t>
            </a:r>
            <a:r>
              <a:rPr lang="en-US" sz="2000" b="1" dirty="0">
                <a:solidFill>
                  <a:srgbClr val="C00000"/>
                </a:solidFill>
                <a:latin typeface="B Nazanin" panose="00000400000000000000" pitchFamily="2" charset="-78"/>
                <a:cs typeface="B Nazanin" panose="00000400000000000000" pitchFamily="2" charset="-78"/>
              </a:rPr>
              <a:t>)</a:t>
            </a:r>
            <a:r>
              <a:rPr lang="fa-IR" sz="2000" dirty="0" smtClean="0">
                <a:solidFill>
                  <a:srgbClr val="000000"/>
                </a:solidFill>
                <a:latin typeface="B Nazanin" panose="00000400000000000000" pitchFamily="2" charset="-78"/>
                <a:cs typeface="B Nazanin" panose="00000400000000000000" pitchFamily="2" charset="-78"/>
              </a:rPr>
              <a:t>پایین‌ترین </a:t>
            </a:r>
            <a:r>
              <a:rPr lang="fa-IR" sz="2000" dirty="0">
                <a:solidFill>
                  <a:srgbClr val="000000"/>
                </a:solidFill>
                <a:latin typeface="B Nazanin" panose="00000400000000000000" pitchFamily="2" charset="-78"/>
                <a:cs typeface="B Nazanin" panose="00000400000000000000" pitchFamily="2" charset="-78"/>
              </a:rPr>
              <a:t>تراز دریای مورد انتظار با توجه به ترکیب </a:t>
            </a:r>
            <a:r>
              <a:rPr lang="fa-IR" sz="2000" dirty="0" smtClean="0">
                <a:solidFill>
                  <a:srgbClr val="000000"/>
                </a:solidFill>
                <a:latin typeface="B Nazanin" panose="00000400000000000000" pitchFamily="2" charset="-78"/>
                <a:cs typeface="B Nazanin" panose="00000400000000000000" pitchFamily="2" charset="-78"/>
              </a:rPr>
              <a:t>مؤلفه </a:t>
            </a:r>
            <a:r>
              <a:rPr lang="fa-IR" sz="2000" dirty="0">
                <a:solidFill>
                  <a:srgbClr val="000000"/>
                </a:solidFill>
                <a:latin typeface="B Nazanin" panose="00000400000000000000" pitchFamily="2" charset="-78"/>
                <a:cs typeface="B Nazanin" panose="00000400000000000000" pitchFamily="2" charset="-78"/>
              </a:rPr>
              <a:t>های</a:t>
            </a:r>
            <a:r>
              <a:rPr lang="en-US" sz="2000" dirty="0">
                <a:solidFill>
                  <a:srgbClr val="000000"/>
                </a:solidFill>
                <a:latin typeface="B Nazanin" panose="00000400000000000000" pitchFamily="2" charset="-78"/>
                <a:cs typeface="B Nazanin" panose="00000400000000000000" pitchFamily="2" charset="-78"/>
              </a:rPr>
              <a:t> </a:t>
            </a:r>
            <a:r>
              <a:rPr lang="fa-IR" sz="2000" dirty="0">
                <a:solidFill>
                  <a:srgbClr val="000000"/>
                </a:solidFill>
                <a:latin typeface="B Nazanin" panose="00000400000000000000" pitchFamily="2" charset="-78"/>
                <a:cs typeface="B Nazanin" panose="00000400000000000000" pitchFamily="2" charset="-78"/>
              </a:rPr>
              <a:t>جزرومدی و تحت شرایط نرمال آب و هوایی که آب دریا </a:t>
            </a:r>
            <a:r>
              <a:rPr lang="fa-IR" sz="2000" dirty="0" smtClean="0">
                <a:solidFill>
                  <a:srgbClr val="000000"/>
                </a:solidFill>
                <a:latin typeface="B Nazanin" panose="00000400000000000000" pitchFamily="2" charset="-78"/>
                <a:cs typeface="B Nazanin" panose="00000400000000000000" pitchFamily="2" charset="-78"/>
              </a:rPr>
              <a:t>به‌ندرت پایین‌تر </a:t>
            </a:r>
            <a:r>
              <a:rPr lang="fa-IR" sz="2000" dirty="0">
                <a:solidFill>
                  <a:srgbClr val="000000"/>
                </a:solidFill>
                <a:latin typeface="B Nazanin" panose="00000400000000000000" pitchFamily="2" charset="-78"/>
                <a:cs typeface="B Nazanin" panose="00000400000000000000" pitchFamily="2" charset="-78"/>
              </a:rPr>
              <a:t>از آن قرار میگیرد و با آنالیز داده</a:t>
            </a:r>
            <a:r>
              <a:rPr lang="en-US" sz="2000" dirty="0">
                <a:solidFill>
                  <a:srgbClr val="000000"/>
                </a:solidFill>
                <a:latin typeface="B Nazanin" panose="00000400000000000000" pitchFamily="2" charset="-78"/>
                <a:cs typeface="B Nazanin" panose="00000400000000000000" pitchFamily="2" charset="-78"/>
              </a:rPr>
              <a:t> </a:t>
            </a:r>
            <a:r>
              <a:rPr lang="fa-IR" sz="2000" dirty="0">
                <a:solidFill>
                  <a:srgbClr val="000000"/>
                </a:solidFill>
                <a:latin typeface="B Nazanin" panose="00000400000000000000" pitchFamily="2" charset="-78"/>
                <a:cs typeface="B Nazanin" panose="00000400000000000000" pitchFamily="2" charset="-78"/>
              </a:rPr>
              <a:t>های</a:t>
            </a:r>
            <a:r>
              <a:rPr lang="en-US" sz="2000" dirty="0">
                <a:solidFill>
                  <a:srgbClr val="000000"/>
                </a:solidFill>
                <a:latin typeface="B Nazanin" panose="00000400000000000000" pitchFamily="2" charset="-78"/>
                <a:cs typeface="B Nazanin" panose="00000400000000000000" pitchFamily="2" charset="-78"/>
              </a:rPr>
              <a:t> </a:t>
            </a:r>
            <a:r>
              <a:rPr lang="fa-IR" sz="2000" dirty="0">
                <a:solidFill>
                  <a:srgbClr val="000000"/>
                </a:solidFill>
                <a:latin typeface="B Nazanin" panose="00000400000000000000" pitchFamily="2" charset="-78"/>
                <a:cs typeface="B Nazanin" panose="00000400000000000000" pitchFamily="2" charset="-78"/>
              </a:rPr>
              <a:t>بلندمدت تراز دریا محاسبه میشود</a:t>
            </a:r>
            <a:r>
              <a:rPr lang="en-US" sz="2000" dirty="0">
                <a:solidFill>
                  <a:srgbClr val="000000"/>
                </a:solidFill>
                <a:latin typeface="B Nazanin" panose="00000400000000000000" pitchFamily="2" charset="-78"/>
                <a:cs typeface="B Nazanin" panose="00000400000000000000" pitchFamily="2" charset="-78"/>
              </a:rPr>
              <a:t>.</a:t>
            </a:r>
          </a:p>
          <a:p>
            <a:pPr algn="r" rtl="1"/>
            <a:endParaRPr lang="fa-IR" sz="2000" b="1" dirty="0">
              <a:latin typeface="Times New Roman" panose="02020603050405020304" pitchFamily="18" charset="0"/>
              <a:cs typeface="Times New Roman" panose="02020603050405020304" pitchFamily="18" charset="0"/>
            </a:endParaRPr>
          </a:p>
        </p:txBody>
      </p:sp>
      <p:sp>
        <p:nvSpPr>
          <p:cNvPr id="6" name="8-Point Star 5"/>
          <p:cNvSpPr/>
          <p:nvPr/>
        </p:nvSpPr>
        <p:spPr>
          <a:xfrm>
            <a:off x="527538" y="6180992"/>
            <a:ext cx="413239" cy="457200"/>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9</a:t>
            </a:r>
            <a:endParaRPr lang="en-US" dirty="0">
              <a:cs typeface="B Nazanin" panose="00000400000000000000" pitchFamily="2" charset="-78"/>
            </a:endParaRPr>
          </a:p>
        </p:txBody>
      </p:sp>
    </p:spTree>
    <p:extLst>
      <p:ext uri="{BB962C8B-B14F-4D97-AF65-F5344CB8AC3E}">
        <p14:creationId xmlns:p14="http://schemas.microsoft.com/office/powerpoint/2010/main" val="272029533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4" name="TextBox 3"/>
          <p:cNvSpPr txBox="1"/>
          <p:nvPr/>
        </p:nvSpPr>
        <p:spPr>
          <a:xfrm>
            <a:off x="791309" y="1482070"/>
            <a:ext cx="10962054" cy="6401753"/>
          </a:xfrm>
          <a:prstGeom prst="rect">
            <a:avLst/>
          </a:prstGeom>
          <a:noFill/>
        </p:spPr>
        <p:txBody>
          <a:bodyPr wrap="square" rtlCol="0">
            <a:spAutoFit/>
          </a:bodyPr>
          <a:lstStyle/>
          <a:p>
            <a:pPr algn="r" rtl="1"/>
            <a:r>
              <a:rPr lang="fa-IR" sz="2000" b="1" dirty="0" smtClean="0">
                <a:solidFill>
                  <a:srgbClr val="FF0000"/>
                </a:solidFill>
                <a:cs typeface="B Nazanin" panose="00000400000000000000" pitchFamily="2" charset="-78"/>
              </a:rPr>
              <a:t>پدیده جزرومد:</a:t>
            </a:r>
            <a:endParaRPr lang="en-US" sz="2000" b="1" dirty="0" smtClean="0">
              <a:solidFill>
                <a:srgbClr val="FF0000"/>
              </a:solidFill>
              <a:cs typeface="B Nazanin" panose="00000400000000000000" pitchFamily="2" charset="-78"/>
            </a:endParaRPr>
          </a:p>
          <a:p>
            <a:pPr algn="r" rtl="1">
              <a:lnSpc>
                <a:spcPct val="150000"/>
              </a:lnSpc>
            </a:pPr>
            <a:r>
              <a:rPr lang="fa-IR" sz="2000" dirty="0"/>
              <a:t/>
            </a:r>
            <a:br>
              <a:rPr lang="fa-IR" sz="2000" dirty="0"/>
            </a:br>
            <a:r>
              <a:rPr lang="fa-IR" sz="2000" dirty="0">
                <a:solidFill>
                  <a:srgbClr val="000000"/>
                </a:solidFill>
                <a:latin typeface="B Nazanin" panose="00000400000000000000" pitchFamily="2" charset="-78"/>
                <a:cs typeface="B Nazanin" panose="00000400000000000000" pitchFamily="2" charset="-78"/>
              </a:rPr>
              <a:t>در صورتیکه زمین را بصورت مایع فرض کرده و از خشکی ها و اصطکاك بستر صرف نظر نماییم، جزرومد با توجه به وجود ماه و خورشید و کشش سطحی ایجاد شده توسط نیروهای جزرومدی بصورت کشیده در امتداد ماه و خورشید درآمده و میزان جزرومد و زمان وقوع آن به سادگی قابل مدلسازی خواهد بود. ولی جزرومد واقعی در نقاط مختلف کره زمین با توجه به وجود عوامل مختلف دارای پیچیدگی هایی است</a:t>
            </a:r>
            <a:r>
              <a:rPr lang="fa-IR" sz="2000" dirty="0" smtClean="0">
                <a:solidFill>
                  <a:srgbClr val="000000"/>
                </a:solidFill>
                <a:latin typeface="B Nazanin" panose="00000400000000000000" pitchFamily="2" charset="-78"/>
                <a:cs typeface="B Nazanin" panose="00000400000000000000" pitchFamily="2" charset="-78"/>
              </a:rPr>
              <a:t>.</a:t>
            </a:r>
          </a:p>
          <a:p>
            <a:pPr algn="r" rtl="1">
              <a:lnSpc>
                <a:spcPct val="150000"/>
              </a:lnSpc>
            </a:pPr>
            <a:r>
              <a:rPr lang="fa-IR" sz="2000" dirty="0" smtClean="0">
                <a:solidFill>
                  <a:srgbClr val="000000"/>
                </a:solidFill>
                <a:latin typeface="B Nazanin" panose="00000400000000000000" pitchFamily="2" charset="-78"/>
                <a:cs typeface="B Nazanin" panose="00000400000000000000" pitchFamily="2" charset="-78"/>
              </a:rPr>
              <a:t> </a:t>
            </a:r>
            <a:r>
              <a:rPr lang="fa-IR" sz="2000" dirty="0">
                <a:solidFill>
                  <a:srgbClr val="000000"/>
                </a:solidFill>
                <a:latin typeface="B Nazanin" panose="00000400000000000000" pitchFamily="2" charset="-78"/>
                <a:cs typeface="B Nazanin" panose="00000400000000000000" pitchFamily="2" charset="-78"/>
              </a:rPr>
              <a:t>دامنه جزرومد تحت </a:t>
            </a:r>
            <a:r>
              <a:rPr lang="fa-IR" sz="2000" dirty="0" smtClean="0">
                <a:solidFill>
                  <a:srgbClr val="000000"/>
                </a:solidFill>
                <a:latin typeface="B Nazanin" panose="00000400000000000000" pitchFamily="2" charset="-78"/>
                <a:cs typeface="B Nazanin" panose="00000400000000000000" pitchFamily="2" charset="-78"/>
              </a:rPr>
              <a:t>تاثیر اصطکاك </a:t>
            </a:r>
            <a:r>
              <a:rPr lang="fa-IR" sz="2000" dirty="0">
                <a:solidFill>
                  <a:srgbClr val="000000"/>
                </a:solidFill>
                <a:latin typeface="B Nazanin" panose="00000400000000000000" pitchFamily="2" charset="-78"/>
                <a:cs typeface="B Nazanin" panose="00000400000000000000" pitchFamily="2" charset="-78"/>
              </a:rPr>
              <a:t>بستر دریاها و اقیانوسها و همچنین سایر جریانهای دریایی، شکل ساحل و توپوگرافی بستر دریاها و </a:t>
            </a:r>
            <a:r>
              <a:rPr lang="fa-IR" sz="2000" dirty="0" smtClean="0">
                <a:solidFill>
                  <a:srgbClr val="000000"/>
                </a:solidFill>
                <a:latin typeface="B Nazanin" panose="00000400000000000000" pitchFamily="2" charset="-78"/>
                <a:cs typeface="B Nazanin" panose="00000400000000000000" pitchFamily="2" charset="-78"/>
              </a:rPr>
              <a:t>اقیانوسها می </a:t>
            </a:r>
            <a:r>
              <a:rPr lang="fa-IR" sz="2000" dirty="0">
                <a:solidFill>
                  <a:srgbClr val="000000"/>
                </a:solidFill>
                <a:latin typeface="B Nazanin" panose="00000400000000000000" pitchFamily="2" charset="-78"/>
                <a:cs typeface="B Nazanin" panose="00000400000000000000" pitchFamily="2" charset="-78"/>
              </a:rPr>
              <a:t>باشد که موجب می گردد تا مولفه های جزرومدی تحت تاثیر این عوامل تشدید و یا تضعیف شوند</a:t>
            </a:r>
            <a:r>
              <a:rPr lang="fa-IR" sz="2000" dirty="0" smtClean="0">
                <a:solidFill>
                  <a:srgbClr val="000000"/>
                </a:solidFill>
                <a:latin typeface="B Nazanin" panose="00000400000000000000" pitchFamily="2" charset="-78"/>
                <a:cs typeface="B Nazanin" panose="00000400000000000000" pitchFamily="2" charset="-78"/>
              </a:rPr>
              <a:t>.</a:t>
            </a:r>
          </a:p>
          <a:p>
            <a:pPr algn="r" rtl="1">
              <a:lnSpc>
                <a:spcPct val="150000"/>
              </a:lnSpc>
            </a:pPr>
            <a:endParaRPr lang="fa-IR" sz="2000" dirty="0" smtClean="0">
              <a:solidFill>
                <a:srgbClr val="000000"/>
              </a:solidFill>
              <a:latin typeface="B Nazanin" panose="00000400000000000000" pitchFamily="2" charset="-78"/>
              <a:cs typeface="B Nazanin" panose="00000400000000000000" pitchFamily="2" charset="-78"/>
            </a:endParaRPr>
          </a:p>
          <a:p>
            <a:pPr algn="r" rtl="1">
              <a:lnSpc>
                <a:spcPct val="150000"/>
              </a:lnSpc>
            </a:pPr>
            <a:r>
              <a:rPr lang="fa-IR" sz="2000" dirty="0" smtClean="0">
                <a:solidFill>
                  <a:srgbClr val="000000"/>
                </a:solidFill>
                <a:latin typeface="B Nazanin" panose="00000400000000000000" pitchFamily="2" charset="-78"/>
                <a:cs typeface="B Nazanin" panose="00000400000000000000" pitchFamily="2" charset="-78"/>
              </a:rPr>
              <a:t> </a:t>
            </a:r>
            <a:r>
              <a:rPr lang="fa-IR" sz="2000" dirty="0">
                <a:solidFill>
                  <a:srgbClr val="000000"/>
                </a:solidFill>
                <a:latin typeface="B Nazanin" panose="00000400000000000000" pitchFamily="2" charset="-78"/>
                <a:cs typeface="B Nazanin" panose="00000400000000000000" pitchFamily="2" charset="-78"/>
              </a:rPr>
              <a:t>سه ویژگی </a:t>
            </a:r>
            <a:r>
              <a:rPr lang="fa-IR" sz="2000" dirty="0" smtClean="0">
                <a:solidFill>
                  <a:srgbClr val="000000"/>
                </a:solidFill>
                <a:latin typeface="B Nazanin" panose="00000400000000000000" pitchFamily="2" charset="-78"/>
                <a:cs typeface="B Nazanin" panose="00000400000000000000" pitchFamily="2" charset="-78"/>
              </a:rPr>
              <a:t>مهم جزرومد </a:t>
            </a:r>
            <a:r>
              <a:rPr lang="fa-IR" sz="2000" dirty="0">
                <a:solidFill>
                  <a:srgbClr val="000000"/>
                </a:solidFill>
                <a:latin typeface="B Nazanin" panose="00000400000000000000" pitchFamily="2" charset="-78"/>
                <a:cs typeface="B Nazanin" panose="00000400000000000000" pitchFamily="2" charset="-78"/>
              </a:rPr>
              <a:t>در هر نقطه عبارتند از: زمان جزرومد، دامنه جزرومد و نوع آن. یک هیدروگراف باید درك کاملی از این ویژگیها</a:t>
            </a:r>
            <a:br>
              <a:rPr lang="fa-IR" sz="2000" dirty="0">
                <a:solidFill>
                  <a:srgbClr val="000000"/>
                </a:solidFill>
                <a:latin typeface="B Nazanin" panose="00000400000000000000" pitchFamily="2" charset="-78"/>
                <a:cs typeface="B Nazanin" panose="00000400000000000000" pitchFamily="2" charset="-78"/>
              </a:rPr>
            </a:br>
            <a:r>
              <a:rPr lang="fa-IR" sz="2000" dirty="0">
                <a:solidFill>
                  <a:srgbClr val="000000"/>
                </a:solidFill>
                <a:latin typeface="B Nazanin" panose="00000400000000000000" pitchFamily="2" charset="-78"/>
                <a:cs typeface="B Nazanin" panose="00000400000000000000" pitchFamily="2" charset="-78"/>
              </a:rPr>
              <a:t>داشته باشد تا بتواند بخوبی تصحیحات جزرومدی را بر داده های عمق اعمال </a:t>
            </a:r>
            <a:r>
              <a:rPr lang="fa-IR" sz="2000" dirty="0" smtClean="0">
                <a:solidFill>
                  <a:srgbClr val="000000"/>
                </a:solidFill>
                <a:latin typeface="B Nazanin" panose="00000400000000000000" pitchFamily="2" charset="-78"/>
                <a:cs typeface="B Nazanin" panose="00000400000000000000" pitchFamily="2" charset="-78"/>
              </a:rPr>
              <a:t>نماید</a:t>
            </a:r>
            <a:r>
              <a:rPr lang="fa-IR" sz="2000" dirty="0" smtClean="0"/>
              <a:t>.</a:t>
            </a:r>
            <a:r>
              <a:rPr lang="fa-IR" sz="2000" dirty="0"/>
              <a:t/>
            </a:r>
            <a:br>
              <a:rPr lang="fa-IR" sz="2000" dirty="0"/>
            </a:br>
            <a:r>
              <a:rPr lang="fa-IR" sz="2000" dirty="0"/>
              <a:t/>
            </a:r>
            <a:br>
              <a:rPr lang="fa-IR" sz="2000" dirty="0"/>
            </a:br>
            <a:endParaRPr lang="fa-IR" sz="2000" b="1" dirty="0" smtClean="0">
              <a:cs typeface="B Nazanin" panose="00000400000000000000" pitchFamily="2" charset="-78"/>
            </a:endParaRPr>
          </a:p>
          <a:p>
            <a:pPr algn="r" rtl="1">
              <a:lnSpc>
                <a:spcPct val="150000"/>
              </a:lnSpc>
            </a:pPr>
            <a:r>
              <a:rPr lang="fa-IR" sz="2000" dirty="0" smtClean="0"/>
              <a:t/>
            </a:r>
            <a:br>
              <a:rPr lang="fa-IR" sz="2000" dirty="0" smtClean="0"/>
            </a:br>
            <a:endParaRPr lang="en-US" sz="2000" b="1" dirty="0">
              <a:cs typeface="B Nazanin" panose="00000400000000000000" pitchFamily="2" charset="-78"/>
            </a:endParaRPr>
          </a:p>
        </p:txBody>
      </p:sp>
      <p:sp>
        <p:nvSpPr>
          <p:cNvPr id="7" name="8-Point Star 6"/>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10</a:t>
            </a:r>
            <a:endParaRPr lang="en-US" dirty="0">
              <a:cs typeface="B Nazanin" panose="00000400000000000000" pitchFamily="2" charset="-78"/>
            </a:endParaRPr>
          </a:p>
        </p:txBody>
      </p:sp>
    </p:spTree>
    <p:extLst>
      <p:ext uri="{BB962C8B-B14F-4D97-AF65-F5344CB8AC3E}">
        <p14:creationId xmlns:p14="http://schemas.microsoft.com/office/powerpoint/2010/main" val="735372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4" name="TextBox 3"/>
          <p:cNvSpPr txBox="1"/>
          <p:nvPr/>
        </p:nvSpPr>
        <p:spPr>
          <a:xfrm>
            <a:off x="729762" y="1409700"/>
            <a:ext cx="10962054" cy="6198300"/>
          </a:xfrm>
          <a:prstGeom prst="rect">
            <a:avLst/>
          </a:prstGeom>
          <a:noFill/>
        </p:spPr>
        <p:txBody>
          <a:bodyPr wrap="square" rtlCol="0">
            <a:spAutoFit/>
          </a:bodyPr>
          <a:lstStyle/>
          <a:p>
            <a:pPr algn="r" rtl="1"/>
            <a:r>
              <a:rPr lang="fa-IR" sz="2000" b="1" dirty="0" smtClean="0">
                <a:solidFill>
                  <a:srgbClr val="FF0000"/>
                </a:solidFill>
                <a:cs typeface="B Nazanin" panose="00000400000000000000" pitchFamily="2" charset="-78"/>
              </a:rPr>
              <a:t>پدیده جزرومد:</a:t>
            </a:r>
            <a:r>
              <a:rPr lang="fa-IR" sz="2000" dirty="0"/>
              <a:t/>
            </a:r>
            <a:br>
              <a:rPr lang="fa-IR" sz="2000" dirty="0"/>
            </a:br>
            <a:r>
              <a:rPr lang="fa-IR" sz="2000" dirty="0">
                <a:solidFill>
                  <a:srgbClr val="000000"/>
                </a:solidFill>
                <a:latin typeface="B Nazanin" panose="00000400000000000000" pitchFamily="2" charset="-78"/>
                <a:cs typeface="B Nazanin" panose="00000400000000000000" pitchFamily="2" charset="-78"/>
              </a:rPr>
              <a:t>ماه هر شبانه روز یک بار از نصف النهار محل عبور می کند. این در حالیست که ماه در جهت چرخش زمین </a:t>
            </a:r>
            <a:r>
              <a:rPr lang="fa-IR" sz="2000" dirty="0" smtClean="0">
                <a:solidFill>
                  <a:srgbClr val="000000"/>
                </a:solidFill>
                <a:latin typeface="B Nazanin" panose="00000400000000000000" pitchFamily="2" charset="-78"/>
                <a:cs typeface="B Nazanin" panose="00000400000000000000" pitchFamily="2" charset="-78"/>
              </a:rPr>
              <a:t>دارای چرخشی </a:t>
            </a:r>
            <a:r>
              <a:rPr lang="fa-IR" sz="2000" dirty="0">
                <a:solidFill>
                  <a:srgbClr val="000000"/>
                </a:solidFill>
                <a:latin typeface="B Nazanin" panose="00000400000000000000" pitchFamily="2" charset="-78"/>
                <a:cs typeface="B Nazanin" panose="00000400000000000000" pitchFamily="2" charset="-78"/>
              </a:rPr>
              <a:t>به دور زمین نیز می باشد و زمین می باید هر روز </a:t>
            </a:r>
            <a:r>
              <a:rPr lang="fa-IR" sz="2000" dirty="0" smtClean="0">
                <a:solidFill>
                  <a:srgbClr val="000000"/>
                </a:solidFill>
                <a:latin typeface="Times New Roman" panose="02020603050405020304" pitchFamily="18" charset="0"/>
                <a:cs typeface="B Nazanin" panose="00000400000000000000" pitchFamily="2" charset="-78"/>
              </a:rPr>
              <a:t>1.5</a:t>
            </a:r>
            <a:r>
              <a:rPr lang="fa-IR" sz="2000" dirty="0" smtClean="0">
                <a:solidFill>
                  <a:srgbClr val="000000"/>
                </a:solidFill>
                <a:latin typeface="Times New Roman" panose="02020603050405020304" pitchFamily="18" charset="0"/>
              </a:rPr>
              <a:t> </a:t>
            </a:r>
            <a:r>
              <a:rPr lang="fa-IR" sz="2000" dirty="0" smtClean="0">
                <a:solidFill>
                  <a:srgbClr val="000000"/>
                </a:solidFill>
                <a:latin typeface="B Nazanin" panose="00000400000000000000" pitchFamily="2" charset="-78"/>
                <a:cs typeface="B Nazanin" panose="00000400000000000000" pitchFamily="2" charset="-78"/>
              </a:rPr>
              <a:t>درجه </a:t>
            </a:r>
            <a:r>
              <a:rPr lang="fa-IR" sz="2000" dirty="0">
                <a:solidFill>
                  <a:srgbClr val="000000"/>
                </a:solidFill>
                <a:latin typeface="B Nazanin" panose="00000400000000000000" pitchFamily="2" charset="-78"/>
                <a:cs typeface="B Nazanin" panose="00000400000000000000" pitchFamily="2" charset="-78"/>
              </a:rPr>
              <a:t>معادل </a:t>
            </a:r>
            <a:r>
              <a:rPr lang="fa-IR" sz="2000" dirty="0" smtClean="0">
                <a:solidFill>
                  <a:srgbClr val="000000"/>
                </a:solidFill>
                <a:latin typeface="Times New Roman" panose="02020603050405020304" pitchFamily="18" charset="0"/>
                <a:cs typeface="B Nazanin" panose="00000400000000000000" pitchFamily="2" charset="-78"/>
              </a:rPr>
              <a:t>50</a:t>
            </a:r>
            <a:r>
              <a:rPr lang="fa-IR" sz="2000" dirty="0" smtClean="0">
                <a:solidFill>
                  <a:srgbClr val="000000"/>
                </a:solidFill>
                <a:latin typeface="Times New Roman" panose="02020603050405020304" pitchFamily="18" charset="0"/>
              </a:rPr>
              <a:t> </a:t>
            </a:r>
            <a:r>
              <a:rPr lang="fa-IR" sz="2000" dirty="0" smtClean="0">
                <a:solidFill>
                  <a:srgbClr val="000000"/>
                </a:solidFill>
                <a:latin typeface="B Nazanin" panose="00000400000000000000" pitchFamily="2" charset="-78"/>
                <a:cs typeface="B Nazanin" panose="00000400000000000000" pitchFamily="2" charset="-78"/>
              </a:rPr>
              <a:t>دقیقه </a:t>
            </a:r>
            <a:r>
              <a:rPr lang="fa-IR" sz="2000" dirty="0">
                <a:solidFill>
                  <a:srgbClr val="000000"/>
                </a:solidFill>
                <a:latin typeface="B Nazanin" panose="00000400000000000000" pitchFamily="2" charset="-78"/>
                <a:cs typeface="B Nazanin" panose="00000400000000000000" pitchFamily="2" charset="-78"/>
              </a:rPr>
              <a:t>بیشتر دوران نماید تا ماه </a:t>
            </a:r>
            <a:r>
              <a:rPr lang="fa-IR" sz="2000" dirty="0" smtClean="0">
                <a:solidFill>
                  <a:srgbClr val="000000"/>
                </a:solidFill>
                <a:latin typeface="B Nazanin" panose="00000400000000000000" pitchFamily="2" charset="-78"/>
                <a:cs typeface="B Nazanin" panose="00000400000000000000" pitchFamily="2" charset="-78"/>
              </a:rPr>
              <a:t>از نصف </a:t>
            </a:r>
            <a:r>
              <a:rPr lang="fa-IR" sz="2000" dirty="0">
                <a:solidFill>
                  <a:srgbClr val="000000"/>
                </a:solidFill>
                <a:latin typeface="B Nazanin" panose="00000400000000000000" pitchFamily="2" charset="-78"/>
                <a:cs typeface="B Nazanin" panose="00000400000000000000" pitchFamily="2" charset="-78"/>
              </a:rPr>
              <a:t>النهار همان محل عبور نماید. باید توجه داشت که به دلیل وجود سواحل و اصطکاك بستر دریاها و اقیانوسها، </a:t>
            </a:r>
            <a:r>
              <a:rPr lang="fa-IR" sz="2000" dirty="0" smtClean="0">
                <a:solidFill>
                  <a:srgbClr val="000000"/>
                </a:solidFill>
                <a:latin typeface="B Nazanin" panose="00000400000000000000" pitchFamily="2" charset="-78"/>
                <a:cs typeface="B Nazanin" panose="00000400000000000000" pitchFamily="2" charset="-78"/>
              </a:rPr>
              <a:t>زمان وقوع </a:t>
            </a:r>
            <a:r>
              <a:rPr lang="fa-IR" sz="2000" dirty="0">
                <a:solidFill>
                  <a:srgbClr val="000000"/>
                </a:solidFill>
                <a:latin typeface="B Nazanin" panose="00000400000000000000" pitchFamily="2" charset="-78"/>
                <a:cs typeface="B Nazanin" panose="00000400000000000000" pitchFamily="2" charset="-78"/>
              </a:rPr>
              <a:t>مد کاملا منطبق با زمان عبور ماه از نصف النهار محل نبوده و با تاخیر زمانی انجام می شود. دامنه جزرومدی </a:t>
            </a:r>
            <a:r>
              <a:rPr lang="fa-IR" sz="2000" dirty="0" smtClean="0">
                <a:solidFill>
                  <a:srgbClr val="000000"/>
                </a:solidFill>
                <a:latin typeface="B Nazanin" panose="00000400000000000000" pitchFamily="2" charset="-78"/>
                <a:cs typeface="B Nazanin" panose="00000400000000000000" pitchFamily="2" charset="-78"/>
              </a:rPr>
              <a:t>بازه تغییرات </a:t>
            </a:r>
            <a:r>
              <a:rPr lang="fa-IR" sz="2000" dirty="0">
                <a:solidFill>
                  <a:srgbClr val="000000"/>
                </a:solidFill>
                <a:latin typeface="B Nazanin" panose="00000400000000000000" pitchFamily="2" charset="-78"/>
                <a:cs typeface="B Nazanin" panose="00000400000000000000" pitchFamily="2" charset="-78"/>
              </a:rPr>
              <a:t>ارتفاعی تراز دریا و به عبارت دیگر اختلاف تراز دریا در زمان مد از زمان جزر </a:t>
            </a:r>
            <a:r>
              <a:rPr lang="fa-IR" sz="2000" dirty="0" smtClean="0">
                <a:solidFill>
                  <a:srgbClr val="000000"/>
                </a:solidFill>
                <a:latin typeface="B Nazanin" panose="00000400000000000000" pitchFamily="2" charset="-78"/>
                <a:cs typeface="B Nazanin" panose="00000400000000000000" pitchFamily="2" charset="-78"/>
              </a:rPr>
              <a:t>می‌باشد</a:t>
            </a:r>
            <a:r>
              <a:rPr lang="fa-IR" sz="2000" dirty="0">
                <a:solidFill>
                  <a:srgbClr val="000000"/>
                </a:solidFill>
                <a:latin typeface="B Nazanin" panose="00000400000000000000" pitchFamily="2" charset="-78"/>
                <a:cs typeface="B Nazanin" panose="00000400000000000000" pitchFamily="2" charset="-78"/>
              </a:rPr>
              <a:t>. این دامنه بصورت </a:t>
            </a:r>
            <a:r>
              <a:rPr lang="fa-IR" sz="2000" dirty="0" smtClean="0">
                <a:solidFill>
                  <a:srgbClr val="000000"/>
                </a:solidFill>
                <a:latin typeface="B Nazanin" panose="00000400000000000000" pitchFamily="2" charset="-78"/>
                <a:cs typeface="B Nazanin" panose="00000400000000000000" pitchFamily="2" charset="-78"/>
              </a:rPr>
              <a:t>روزانه در </a:t>
            </a:r>
            <a:r>
              <a:rPr lang="fa-IR" sz="2000" dirty="0">
                <a:solidFill>
                  <a:srgbClr val="000000"/>
                </a:solidFill>
                <a:latin typeface="B Nazanin" panose="00000400000000000000" pitchFamily="2" charset="-78"/>
                <a:cs typeface="B Nazanin" panose="00000400000000000000" pitchFamily="2" charset="-78"/>
              </a:rPr>
              <a:t>حال تغییر بوده و صرف نظر از عوامل جوی، ناشی از موقعیت نسبی ماه و خورشید است بطوریکه ماکزیمم دامنه </a:t>
            </a:r>
            <a:r>
              <a:rPr lang="fa-IR" sz="2000" dirty="0" smtClean="0">
                <a:solidFill>
                  <a:srgbClr val="000000"/>
                </a:solidFill>
                <a:latin typeface="B Nazanin" panose="00000400000000000000" pitchFamily="2" charset="-78"/>
                <a:cs typeface="B Nazanin" panose="00000400000000000000" pitchFamily="2" charset="-78"/>
              </a:rPr>
              <a:t>در زمان اسپرینگ</a:t>
            </a:r>
            <a:r>
              <a:rPr lang="en-US" dirty="0" smtClean="0">
                <a:solidFill>
                  <a:srgbClr val="000000"/>
                </a:solidFill>
                <a:latin typeface="Times New Roman" panose="02020603050405020304" pitchFamily="18" charset="0"/>
              </a:rPr>
              <a:t>spring</a:t>
            </a:r>
            <a:r>
              <a:rPr lang="fa-IR" dirty="0" smtClean="0">
                <a:solidFill>
                  <a:srgbClr val="000000"/>
                </a:solidFill>
                <a:latin typeface="Times New Roman" panose="02020603050405020304" pitchFamily="18" charset="0"/>
              </a:rPr>
              <a:t> </a:t>
            </a:r>
            <a:r>
              <a:rPr lang="fa-IR" sz="2000" dirty="0" smtClean="0">
                <a:solidFill>
                  <a:srgbClr val="000000"/>
                </a:solidFill>
                <a:latin typeface="B Nazanin" panose="00000400000000000000" pitchFamily="2" charset="-78"/>
                <a:cs typeface="B Nazanin" panose="00000400000000000000" pitchFamily="2" charset="-78"/>
              </a:rPr>
              <a:t>و </a:t>
            </a:r>
            <a:r>
              <a:rPr lang="fa-IR" sz="2000" dirty="0">
                <a:solidFill>
                  <a:srgbClr val="000000"/>
                </a:solidFill>
                <a:latin typeface="B Nazanin" panose="00000400000000000000" pitchFamily="2" charset="-78"/>
                <a:cs typeface="B Nazanin" panose="00000400000000000000" pitchFamily="2" charset="-78"/>
              </a:rPr>
              <a:t>مینیمم آن در زمان نیپ </a:t>
            </a:r>
            <a:r>
              <a:rPr lang="en-US" dirty="0" smtClean="0">
                <a:solidFill>
                  <a:srgbClr val="000000"/>
                </a:solidFill>
                <a:latin typeface="Times New Roman" panose="02020603050405020304" pitchFamily="18" charset="0"/>
              </a:rPr>
              <a:t>neap</a:t>
            </a:r>
            <a:r>
              <a:rPr lang="fa-IR" dirty="0" smtClean="0">
                <a:solidFill>
                  <a:srgbClr val="000000"/>
                </a:solidFill>
                <a:latin typeface="Times New Roman" panose="02020603050405020304" pitchFamily="18" charset="0"/>
              </a:rPr>
              <a:t> </a:t>
            </a:r>
            <a:r>
              <a:rPr lang="fa-IR" sz="2000" dirty="0" smtClean="0">
                <a:solidFill>
                  <a:srgbClr val="000000"/>
                </a:solidFill>
                <a:latin typeface="B Nazanin" panose="00000400000000000000" pitchFamily="2" charset="-78"/>
                <a:cs typeface="B Nazanin" panose="00000400000000000000" pitchFamily="2" charset="-78"/>
              </a:rPr>
              <a:t>مشاهده </a:t>
            </a:r>
            <a:r>
              <a:rPr lang="fa-IR" sz="2000" dirty="0">
                <a:solidFill>
                  <a:srgbClr val="000000"/>
                </a:solidFill>
                <a:latin typeface="B Nazanin" panose="00000400000000000000" pitchFamily="2" charset="-78"/>
                <a:cs typeface="B Nazanin" panose="00000400000000000000" pitchFamily="2" charset="-78"/>
              </a:rPr>
              <a:t>می شود. وجود زاویه میل استوا نسبت به </a:t>
            </a:r>
            <a:r>
              <a:rPr lang="fa-IR" sz="2000" dirty="0" smtClean="0">
                <a:solidFill>
                  <a:srgbClr val="000000"/>
                </a:solidFill>
                <a:latin typeface="B Nazanin" panose="00000400000000000000" pitchFamily="2" charset="-78"/>
                <a:cs typeface="B Nazanin" panose="00000400000000000000" pitchFamily="2" charset="-78"/>
              </a:rPr>
              <a:t>صفحه اکلپتیک </a:t>
            </a:r>
            <a:r>
              <a:rPr lang="fa-IR" sz="2000" dirty="0">
                <a:solidFill>
                  <a:srgbClr val="000000"/>
                </a:solidFill>
                <a:latin typeface="B Nazanin" panose="00000400000000000000" pitchFamily="2" charset="-78"/>
                <a:cs typeface="B Nazanin" panose="00000400000000000000" pitchFamily="2" charset="-78"/>
              </a:rPr>
              <a:t>و همچنین زاویه صفحه دورانی ماه نسبت به اکلپتیک، رفتار و مقدار جزرومد را دچار پیچیدگی های </a:t>
            </a:r>
            <a:r>
              <a:rPr lang="fa-IR" sz="2000" dirty="0" smtClean="0">
                <a:solidFill>
                  <a:srgbClr val="000000"/>
                </a:solidFill>
                <a:latin typeface="B Nazanin" panose="00000400000000000000" pitchFamily="2" charset="-78"/>
                <a:cs typeface="B Nazanin" panose="00000400000000000000" pitchFamily="2" charset="-78"/>
              </a:rPr>
              <a:t>بیشتری می </a:t>
            </a:r>
            <a:r>
              <a:rPr lang="fa-IR" sz="2000" dirty="0">
                <a:solidFill>
                  <a:srgbClr val="000000"/>
                </a:solidFill>
                <a:latin typeface="B Nazanin" panose="00000400000000000000" pitchFamily="2" charset="-78"/>
                <a:cs typeface="B Nazanin" panose="00000400000000000000" pitchFamily="2" charset="-78"/>
              </a:rPr>
              <a:t>کند. جزرومد در نقاط مختلف جهان بصورت روزانه (یک ماکزیمم و یک مینیمم طی یک روز،) نیم روزانه (</a:t>
            </a:r>
            <a:r>
              <a:rPr lang="fa-IR" sz="2000" dirty="0" smtClean="0">
                <a:solidFill>
                  <a:srgbClr val="000000"/>
                </a:solidFill>
                <a:latin typeface="B Nazanin" panose="00000400000000000000" pitchFamily="2" charset="-78"/>
                <a:cs typeface="B Nazanin" panose="00000400000000000000" pitchFamily="2" charset="-78"/>
              </a:rPr>
              <a:t>دو ماکزیمم </a:t>
            </a:r>
            <a:r>
              <a:rPr lang="fa-IR" sz="2000" dirty="0">
                <a:solidFill>
                  <a:srgbClr val="000000"/>
                </a:solidFill>
                <a:latin typeface="B Nazanin" panose="00000400000000000000" pitchFamily="2" charset="-78"/>
                <a:cs typeface="B Nazanin" panose="00000400000000000000" pitchFamily="2" charset="-78"/>
              </a:rPr>
              <a:t>و دو مینیمم طی یک روز) و یا ترکیبی (دو ماکزیمم و دو مینیمم نسبی طی یک روز) روی میدهد. </a:t>
            </a:r>
            <a:r>
              <a:rPr lang="fa-IR" sz="2000" dirty="0" smtClean="0">
                <a:solidFill>
                  <a:srgbClr val="000000"/>
                </a:solidFill>
                <a:latin typeface="B Nazanin" panose="00000400000000000000" pitchFamily="2" charset="-78"/>
                <a:cs typeface="B Nazanin" panose="00000400000000000000" pitchFamily="2" charset="-78"/>
              </a:rPr>
              <a:t>اگرچه مقدار </a:t>
            </a:r>
            <a:r>
              <a:rPr lang="fa-IR" sz="2000" dirty="0">
                <a:solidFill>
                  <a:srgbClr val="000000"/>
                </a:solidFill>
                <a:latin typeface="B Nazanin" panose="00000400000000000000" pitchFamily="2" charset="-78"/>
                <a:cs typeface="B Nazanin" panose="00000400000000000000" pitchFamily="2" charset="-78"/>
              </a:rPr>
              <a:t>جزرومد در مناطق باز اقیانوسی در حد متر می باشد ولی به دلیل اثر بستر دریا در مناطق کم عمق ساحلی </a:t>
            </a:r>
            <a:r>
              <a:rPr lang="fa-IR" sz="2000" dirty="0" smtClean="0">
                <a:solidFill>
                  <a:srgbClr val="000000"/>
                </a:solidFill>
                <a:latin typeface="B Nazanin" panose="00000400000000000000" pitchFamily="2" charset="-78"/>
                <a:cs typeface="B Nazanin" panose="00000400000000000000" pitchFamily="2" charset="-78"/>
              </a:rPr>
              <a:t>و همچنین </a:t>
            </a:r>
            <a:r>
              <a:rPr lang="fa-IR" sz="2000" dirty="0">
                <a:solidFill>
                  <a:srgbClr val="000000"/>
                </a:solidFill>
                <a:latin typeface="B Nazanin" panose="00000400000000000000" pitchFamily="2" charset="-78"/>
                <a:cs typeface="B Nazanin" panose="00000400000000000000" pitchFamily="2" charset="-78"/>
              </a:rPr>
              <a:t>در خلیج ها و خورها تشدید شده و دامنه جزرومدی بالاتری مشاهده می شود. تراز دریا همچنین تحت </a:t>
            </a:r>
            <a:r>
              <a:rPr lang="fa-IR" sz="2000" dirty="0" smtClean="0">
                <a:solidFill>
                  <a:srgbClr val="000000"/>
                </a:solidFill>
                <a:latin typeface="B Nazanin" panose="00000400000000000000" pitchFamily="2" charset="-78"/>
                <a:cs typeface="B Nazanin" panose="00000400000000000000" pitchFamily="2" charset="-78"/>
              </a:rPr>
              <a:t>تاثیر عوامل </a:t>
            </a:r>
            <a:r>
              <a:rPr lang="fa-IR" sz="2000" dirty="0">
                <a:solidFill>
                  <a:srgbClr val="000000"/>
                </a:solidFill>
                <a:latin typeface="B Nazanin" panose="00000400000000000000" pitchFamily="2" charset="-78"/>
                <a:cs typeface="B Nazanin" panose="00000400000000000000" pitchFamily="2" charset="-78"/>
              </a:rPr>
              <a:t>غیر جزرومدی است. در این خصوص می توان به عواملی همچون سونامی و طوفانهای دریایی، باد، فشار </a:t>
            </a:r>
            <a:r>
              <a:rPr lang="fa-IR" sz="2000" dirty="0" smtClean="0">
                <a:solidFill>
                  <a:srgbClr val="000000"/>
                </a:solidFill>
                <a:latin typeface="B Nazanin" panose="00000400000000000000" pitchFamily="2" charset="-78"/>
                <a:cs typeface="B Nazanin" panose="00000400000000000000" pitchFamily="2" charset="-78"/>
              </a:rPr>
              <a:t>هوا، جریانهای </a:t>
            </a:r>
            <a:r>
              <a:rPr lang="fa-IR" sz="2000" dirty="0">
                <a:solidFill>
                  <a:srgbClr val="000000"/>
                </a:solidFill>
                <a:latin typeface="B Nazanin" panose="00000400000000000000" pitchFamily="2" charset="-78"/>
                <a:cs typeface="B Nazanin" panose="00000400000000000000" pitchFamily="2" charset="-78"/>
              </a:rPr>
              <a:t>دریایی و تغییرات تراز در خروجی رودخانه ها اشاره نمود. عوامل اقلیمی در آب های بسته تاثیرات </a:t>
            </a:r>
            <a:r>
              <a:rPr lang="fa-IR" sz="2000" dirty="0" smtClean="0">
                <a:solidFill>
                  <a:srgbClr val="000000"/>
                </a:solidFill>
                <a:latin typeface="B Nazanin" panose="00000400000000000000" pitchFamily="2" charset="-78"/>
                <a:cs typeface="B Nazanin" panose="00000400000000000000" pitchFamily="2" charset="-78"/>
              </a:rPr>
              <a:t>شدیدتری دارند </a:t>
            </a:r>
            <a:r>
              <a:rPr lang="fa-IR" sz="2000" dirty="0">
                <a:solidFill>
                  <a:srgbClr val="000000"/>
                </a:solidFill>
                <a:latin typeface="B Nazanin" panose="00000400000000000000" pitchFamily="2" charset="-78"/>
                <a:cs typeface="B Nazanin" panose="00000400000000000000" pitchFamily="2" charset="-78"/>
              </a:rPr>
              <a:t>و دریاچه ها به همین دلایل مانند کمبود بارش و افزایش تبخیر، تغییرات تراز شدیدتری را تجربه </a:t>
            </a:r>
            <a:r>
              <a:rPr lang="fa-IR" sz="2000" dirty="0" smtClean="0">
                <a:solidFill>
                  <a:srgbClr val="000000"/>
                </a:solidFill>
                <a:latin typeface="B Nazanin" panose="00000400000000000000" pitchFamily="2" charset="-78"/>
                <a:cs typeface="B Nazanin" panose="00000400000000000000" pitchFamily="2" charset="-78"/>
              </a:rPr>
              <a:t>میکنند.</a:t>
            </a:r>
            <a:r>
              <a:rPr lang="fa-IR" sz="2000" dirty="0" smtClean="0"/>
              <a:t> </a:t>
            </a:r>
            <a:r>
              <a:rPr lang="fa-IR" sz="2000" dirty="0"/>
              <a:t/>
            </a:r>
            <a:br>
              <a:rPr lang="fa-IR" sz="2000" dirty="0"/>
            </a:br>
            <a:r>
              <a:rPr lang="fa-IR" sz="2000" dirty="0"/>
              <a:t/>
            </a:r>
            <a:br>
              <a:rPr lang="fa-IR" sz="2000" dirty="0"/>
            </a:br>
            <a:r>
              <a:rPr lang="fa-IR" sz="2000" dirty="0"/>
              <a:t/>
            </a:r>
            <a:br>
              <a:rPr lang="fa-IR" sz="2000" dirty="0"/>
            </a:br>
            <a:endParaRPr lang="fa-IR" sz="2000" b="1" dirty="0" smtClean="0">
              <a:cs typeface="B Nazanin" panose="00000400000000000000" pitchFamily="2" charset="-78"/>
            </a:endParaRPr>
          </a:p>
          <a:p>
            <a:pPr algn="r" rtl="1">
              <a:lnSpc>
                <a:spcPct val="150000"/>
              </a:lnSpc>
            </a:pPr>
            <a:r>
              <a:rPr lang="fa-IR" sz="2000" dirty="0" smtClean="0"/>
              <a:t/>
            </a:r>
            <a:br>
              <a:rPr lang="fa-IR" sz="2000" dirty="0" smtClean="0"/>
            </a:br>
            <a:endParaRPr lang="en-US" sz="2000" b="1" dirty="0">
              <a:cs typeface="B Nazanin" panose="00000400000000000000" pitchFamily="2" charset="-78"/>
            </a:endParaRPr>
          </a:p>
        </p:txBody>
      </p:sp>
      <p:sp>
        <p:nvSpPr>
          <p:cNvPr id="7" name="8-Point Star 6"/>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11</a:t>
            </a:r>
            <a:endParaRPr lang="en-US" dirty="0">
              <a:cs typeface="B Nazanin" panose="00000400000000000000" pitchFamily="2" charset="-78"/>
            </a:endParaRPr>
          </a:p>
        </p:txBody>
      </p:sp>
    </p:spTree>
    <p:extLst>
      <p:ext uri="{BB962C8B-B14F-4D97-AF65-F5344CB8AC3E}">
        <p14:creationId xmlns:p14="http://schemas.microsoft.com/office/powerpoint/2010/main" val="3681453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4" name="TextBox 3"/>
          <p:cNvSpPr txBox="1"/>
          <p:nvPr/>
        </p:nvSpPr>
        <p:spPr>
          <a:xfrm>
            <a:off x="729762" y="1671638"/>
            <a:ext cx="10962054" cy="6555641"/>
          </a:xfrm>
          <a:prstGeom prst="rect">
            <a:avLst/>
          </a:prstGeom>
          <a:noFill/>
        </p:spPr>
        <p:txBody>
          <a:bodyPr wrap="square" rtlCol="0">
            <a:spAutoFit/>
          </a:bodyPr>
          <a:lstStyle/>
          <a:p>
            <a:pPr algn="r" rtl="1"/>
            <a:r>
              <a:rPr lang="fa-IR" sz="2000" b="1" dirty="0" smtClean="0">
                <a:solidFill>
                  <a:srgbClr val="FF0000"/>
                </a:solidFill>
                <a:cs typeface="B Nazanin" panose="00000400000000000000" pitchFamily="2" charset="-78"/>
              </a:rPr>
              <a:t>پدیده جزرومد:</a:t>
            </a:r>
          </a:p>
          <a:p>
            <a:pPr algn="r" rtl="1"/>
            <a:r>
              <a:rPr lang="fa-IR" sz="2000" dirty="0"/>
              <a:t/>
            </a:r>
            <a:br>
              <a:rPr lang="fa-IR" sz="2000" dirty="0"/>
            </a:br>
            <a:r>
              <a:rPr lang="fa-IR" sz="2000" dirty="0"/>
              <a:t/>
            </a:r>
            <a:br>
              <a:rPr lang="fa-IR" sz="2000" dirty="0"/>
            </a:br>
            <a:endParaRPr lang="en-US" sz="2000" dirty="0" smtClean="0"/>
          </a:p>
          <a:p>
            <a:pPr algn="r" rtl="1"/>
            <a:endParaRPr lang="en-US" sz="2000" dirty="0"/>
          </a:p>
          <a:p>
            <a:pPr algn="r" rtl="1"/>
            <a:endParaRPr lang="en-US" sz="2000" dirty="0" smtClean="0"/>
          </a:p>
          <a:p>
            <a:pPr algn="r" rtl="1"/>
            <a:endParaRPr lang="en-US" sz="2000" dirty="0"/>
          </a:p>
          <a:p>
            <a:pPr algn="r" rtl="1"/>
            <a:endParaRPr lang="en-US" sz="2000" dirty="0" smtClean="0"/>
          </a:p>
          <a:p>
            <a:pPr algn="r" rtl="1"/>
            <a:endParaRPr lang="en-US" sz="2000" dirty="0" smtClean="0">
              <a:solidFill>
                <a:srgbClr val="000000"/>
              </a:solidFill>
              <a:latin typeface="B Nazanin" panose="00000400000000000000" pitchFamily="2" charset="-78"/>
              <a:cs typeface="B Nazanin" panose="00000400000000000000" pitchFamily="2" charset="-78"/>
            </a:endParaRPr>
          </a:p>
          <a:p>
            <a:pPr algn="r" rtl="1"/>
            <a:r>
              <a:rPr lang="fa-IR" sz="2000" dirty="0" smtClean="0">
                <a:solidFill>
                  <a:srgbClr val="000000"/>
                </a:solidFill>
                <a:latin typeface="B Nazanin" panose="00000400000000000000" pitchFamily="2" charset="-78"/>
                <a:cs typeface="B Nazanin" panose="00000400000000000000" pitchFamily="2" charset="-78"/>
              </a:rPr>
              <a:t>هیدروگرافها </a:t>
            </a:r>
            <a:r>
              <a:rPr lang="fa-IR" sz="2000" dirty="0">
                <a:solidFill>
                  <a:srgbClr val="000000"/>
                </a:solidFill>
                <a:latin typeface="B Nazanin" panose="00000400000000000000" pitchFamily="2" charset="-78"/>
                <a:cs typeface="B Nazanin" panose="00000400000000000000" pitchFamily="2" charset="-78"/>
              </a:rPr>
              <a:t>باید بتوانند اعماق اندازه گیری شده را تحت هر شرایط جزرومدی به مبنای یک سطح مبنا یا </a:t>
            </a:r>
            <a:r>
              <a:rPr lang="fa-IR" sz="2000" dirty="0" smtClean="0">
                <a:solidFill>
                  <a:srgbClr val="000000"/>
                </a:solidFill>
                <a:latin typeface="B Nazanin" panose="00000400000000000000" pitchFamily="2" charset="-78"/>
                <a:cs typeface="B Nazanin" panose="00000400000000000000" pitchFamily="2" charset="-78"/>
              </a:rPr>
              <a:t>دیتوم</a:t>
            </a:r>
            <a:r>
              <a:rPr lang="en-US" sz="2000" dirty="0" smtClean="0">
                <a:solidFill>
                  <a:srgbClr val="000000"/>
                </a:solidFill>
                <a:latin typeface="B Nazanin" panose="00000400000000000000" pitchFamily="2" charset="-78"/>
                <a:cs typeface="B Nazanin" panose="00000400000000000000" pitchFamily="2" charset="-78"/>
              </a:rPr>
              <a:t> </a:t>
            </a:r>
            <a:r>
              <a:rPr lang="fa-IR" sz="2000" dirty="0" smtClean="0">
                <a:solidFill>
                  <a:srgbClr val="000000"/>
                </a:solidFill>
                <a:latin typeface="B Nazanin" panose="00000400000000000000" pitchFamily="2" charset="-78"/>
                <a:cs typeface="B Nazanin" panose="00000400000000000000" pitchFamily="2" charset="-78"/>
              </a:rPr>
              <a:t>منتقل </a:t>
            </a:r>
            <a:r>
              <a:rPr lang="fa-IR" sz="2000" dirty="0">
                <a:solidFill>
                  <a:srgbClr val="000000"/>
                </a:solidFill>
                <a:latin typeface="B Nazanin" panose="00000400000000000000" pitchFamily="2" charset="-78"/>
                <a:cs typeface="B Nazanin" panose="00000400000000000000" pitchFamily="2" charset="-78"/>
              </a:rPr>
              <a:t>نمایند. یک دیتوم </a:t>
            </a:r>
            <a:r>
              <a:rPr lang="fa-IR" sz="2000" dirty="0" smtClean="0">
                <a:solidFill>
                  <a:srgbClr val="000000"/>
                </a:solidFill>
                <a:latin typeface="B Nazanin" panose="00000400000000000000" pitchFamily="2" charset="-78"/>
                <a:cs typeface="B Nazanin" panose="00000400000000000000" pitchFamily="2" charset="-78"/>
              </a:rPr>
              <a:t>ایده</a:t>
            </a:r>
            <a:r>
              <a:rPr lang="en-US" sz="2000" dirty="0" smtClean="0">
                <a:solidFill>
                  <a:srgbClr val="000000"/>
                </a:solidFill>
                <a:latin typeface="B Nazanin" panose="00000400000000000000" pitchFamily="2" charset="-78"/>
                <a:cs typeface="B Nazanin" panose="00000400000000000000" pitchFamily="2" charset="-78"/>
              </a:rPr>
              <a:t> </a:t>
            </a:r>
            <a:r>
              <a:rPr lang="fa-IR" sz="2000" dirty="0" smtClean="0">
                <a:solidFill>
                  <a:srgbClr val="000000"/>
                </a:solidFill>
                <a:latin typeface="B Nazanin" panose="00000400000000000000" pitchFamily="2" charset="-78"/>
                <a:cs typeface="B Nazanin" panose="00000400000000000000" pitchFamily="2" charset="-78"/>
              </a:rPr>
              <a:t>آل </a:t>
            </a:r>
            <a:r>
              <a:rPr lang="fa-IR" sz="2000" dirty="0">
                <a:solidFill>
                  <a:srgbClr val="000000"/>
                </a:solidFill>
                <a:latin typeface="B Nazanin" panose="00000400000000000000" pitchFamily="2" charset="-78"/>
                <a:cs typeface="B Nazanin" panose="00000400000000000000" pitchFamily="2" charset="-78"/>
              </a:rPr>
              <a:t>جزرومدی حاصل آنالیز داده های تراز دریا به مدت </a:t>
            </a:r>
            <a:r>
              <a:rPr lang="fa-IR" sz="2000" dirty="0">
                <a:solidFill>
                  <a:srgbClr val="000000"/>
                </a:solidFill>
                <a:latin typeface="Times New Roman" panose="02020603050405020304" pitchFamily="18" charset="0"/>
                <a:cs typeface="B Nazanin" panose="00000400000000000000" pitchFamily="2" charset="-78"/>
              </a:rPr>
              <a:t>19</a:t>
            </a:r>
            <a:r>
              <a:rPr lang="fa-IR" sz="2000" dirty="0">
                <a:solidFill>
                  <a:srgbClr val="000000"/>
                </a:solidFill>
                <a:latin typeface="B Nazanin" panose="00000400000000000000" pitchFamily="2" charset="-78"/>
                <a:cs typeface="B Nazanin" panose="00000400000000000000" pitchFamily="2" charset="-78"/>
              </a:rPr>
              <a:t>سال می باشد که طول </a:t>
            </a:r>
            <a:r>
              <a:rPr lang="fa-IR" sz="2000" dirty="0" smtClean="0">
                <a:solidFill>
                  <a:srgbClr val="000000"/>
                </a:solidFill>
                <a:latin typeface="B Nazanin" panose="00000400000000000000" pitchFamily="2" charset="-78"/>
                <a:cs typeface="B Nazanin" panose="00000400000000000000" pitchFamily="2" charset="-78"/>
              </a:rPr>
              <a:t>موج</a:t>
            </a:r>
            <a:r>
              <a:rPr lang="en-US" sz="2000" dirty="0" smtClean="0">
                <a:solidFill>
                  <a:srgbClr val="000000"/>
                </a:solidFill>
                <a:latin typeface="B Nazanin" panose="00000400000000000000" pitchFamily="2" charset="-78"/>
                <a:cs typeface="B Nazanin" panose="00000400000000000000" pitchFamily="2" charset="-78"/>
              </a:rPr>
              <a:t> </a:t>
            </a:r>
            <a:r>
              <a:rPr lang="fa-IR" sz="2000" dirty="0" smtClean="0">
                <a:solidFill>
                  <a:srgbClr val="000000"/>
                </a:solidFill>
                <a:latin typeface="B Nazanin" panose="00000400000000000000" pitchFamily="2" charset="-78"/>
                <a:cs typeface="B Nazanin" panose="00000400000000000000" pitchFamily="2" charset="-78"/>
              </a:rPr>
              <a:t>بلند </a:t>
            </a:r>
            <a:r>
              <a:rPr lang="fa-IR" sz="2000" dirty="0">
                <a:solidFill>
                  <a:srgbClr val="000000"/>
                </a:solidFill>
                <a:latin typeface="B Nazanin" panose="00000400000000000000" pitchFamily="2" charset="-78"/>
                <a:cs typeface="B Nazanin" panose="00000400000000000000" pitchFamily="2" charset="-78"/>
              </a:rPr>
              <a:t>تغییرات جزرومدی ناشی از نوتیشن ماه را شامل می شود. دیتومی که عمق ها نسبت به آن مشاهده می شوند </a:t>
            </a:r>
            <a:r>
              <a:rPr lang="fa-IR" sz="2000" dirty="0" smtClean="0">
                <a:solidFill>
                  <a:srgbClr val="000000"/>
                </a:solidFill>
                <a:latin typeface="B Nazanin" panose="00000400000000000000" pitchFamily="2" charset="-78"/>
                <a:cs typeface="B Nazanin" panose="00000400000000000000" pitchFamily="2" charset="-78"/>
              </a:rPr>
              <a:t>دیتوم</a:t>
            </a:r>
            <a:r>
              <a:rPr lang="en-US" sz="2000" dirty="0" smtClean="0">
                <a:solidFill>
                  <a:srgbClr val="000000"/>
                </a:solidFill>
                <a:latin typeface="B Nazanin" panose="00000400000000000000" pitchFamily="2" charset="-78"/>
                <a:cs typeface="B Nazanin" panose="00000400000000000000" pitchFamily="2" charset="-78"/>
              </a:rPr>
              <a:t> </a:t>
            </a:r>
            <a:r>
              <a:rPr lang="fa-IR" sz="2000" dirty="0" smtClean="0">
                <a:solidFill>
                  <a:srgbClr val="000000"/>
                </a:solidFill>
                <a:latin typeface="B Nazanin" panose="00000400000000000000" pitchFamily="2" charset="-78"/>
                <a:cs typeface="B Nazanin" panose="00000400000000000000" pitchFamily="2" charset="-78"/>
              </a:rPr>
              <a:t>عمق </a:t>
            </a:r>
            <a:r>
              <a:rPr lang="fa-IR" sz="2000" dirty="0">
                <a:solidFill>
                  <a:srgbClr val="000000"/>
                </a:solidFill>
                <a:latin typeface="B Nazanin" panose="00000400000000000000" pitchFamily="2" charset="-78"/>
                <a:cs typeface="B Nazanin" panose="00000400000000000000" pitchFamily="2" charset="-78"/>
              </a:rPr>
              <a:t>یابی و دیتومی که اعماق چارتهای دریایی نسبت به آن بر روی چارت درج میشوند چارت دیتوم نامیده می شود. در ایران و </a:t>
            </a:r>
            <a:r>
              <a:rPr lang="fa-IR" sz="2000" dirty="0" smtClean="0">
                <a:solidFill>
                  <a:srgbClr val="000000"/>
                </a:solidFill>
                <a:latin typeface="B Nazanin" panose="00000400000000000000" pitchFamily="2" charset="-78"/>
                <a:cs typeface="B Nazanin" panose="00000400000000000000" pitchFamily="2" charset="-78"/>
              </a:rPr>
              <a:t>همچنین</a:t>
            </a:r>
            <a:r>
              <a:rPr lang="en-US" sz="2000" dirty="0" smtClean="0">
                <a:solidFill>
                  <a:srgbClr val="000000"/>
                </a:solidFill>
                <a:latin typeface="B Nazanin" panose="00000400000000000000" pitchFamily="2" charset="-78"/>
                <a:cs typeface="B Nazanin" panose="00000400000000000000" pitchFamily="2" charset="-78"/>
              </a:rPr>
              <a:t> </a:t>
            </a:r>
            <a:r>
              <a:rPr lang="fa-IR" sz="2000" dirty="0" smtClean="0">
                <a:solidFill>
                  <a:srgbClr val="000000"/>
                </a:solidFill>
                <a:latin typeface="B Nazanin" panose="00000400000000000000" pitchFamily="2" charset="-78"/>
                <a:cs typeface="B Nazanin" panose="00000400000000000000" pitchFamily="2" charset="-78"/>
              </a:rPr>
              <a:t>چارتهای </a:t>
            </a:r>
            <a:r>
              <a:rPr lang="fa-IR" sz="2000" dirty="0">
                <a:solidFill>
                  <a:srgbClr val="000000"/>
                </a:solidFill>
                <a:latin typeface="B Nazanin" panose="00000400000000000000" pitchFamily="2" charset="-78"/>
                <a:cs typeface="B Nazanin" panose="00000400000000000000" pitchFamily="2" charset="-78"/>
              </a:rPr>
              <a:t>انگلیسی از پایین ترین جزر نجومی </a:t>
            </a:r>
            <a:r>
              <a:rPr lang="en-US" dirty="0" smtClean="0">
                <a:solidFill>
                  <a:srgbClr val="000000"/>
                </a:solidFill>
                <a:latin typeface="Times New Roman" panose="02020603050405020304" pitchFamily="18" charset="0"/>
              </a:rPr>
              <a:t>LAT</a:t>
            </a:r>
            <a:r>
              <a:rPr lang="fa-IR" dirty="0" smtClean="0">
                <a:solidFill>
                  <a:srgbClr val="000000"/>
                </a:solidFill>
                <a:latin typeface="Times New Roman" panose="02020603050405020304" pitchFamily="18" charset="0"/>
              </a:rPr>
              <a:t> </a:t>
            </a:r>
            <a:r>
              <a:rPr lang="fa-IR" sz="2000" dirty="0" smtClean="0">
                <a:solidFill>
                  <a:srgbClr val="000000"/>
                </a:solidFill>
                <a:latin typeface="B Nazanin" panose="00000400000000000000" pitchFamily="2" charset="-78"/>
                <a:cs typeface="B Nazanin" panose="00000400000000000000" pitchFamily="2" charset="-78"/>
              </a:rPr>
              <a:t>بر </a:t>
            </a:r>
            <a:r>
              <a:rPr lang="fa-IR" sz="2000" dirty="0">
                <a:solidFill>
                  <a:srgbClr val="000000"/>
                </a:solidFill>
                <a:latin typeface="B Nazanin" panose="00000400000000000000" pitchFamily="2" charset="-78"/>
                <a:cs typeface="B Nazanin" panose="00000400000000000000" pitchFamily="2" charset="-78"/>
              </a:rPr>
              <a:t>اساس </a:t>
            </a:r>
            <a:r>
              <a:rPr lang="fa-IR" sz="2000" dirty="0" smtClean="0">
                <a:solidFill>
                  <a:srgbClr val="000000"/>
                </a:solidFill>
                <a:latin typeface="B Nazanin" panose="00000400000000000000" pitchFamily="2" charset="-78"/>
                <a:cs typeface="B Nazanin" panose="00000400000000000000" pitchFamily="2" charset="-78"/>
              </a:rPr>
              <a:t>پایین‌ترین</a:t>
            </a:r>
            <a:r>
              <a:rPr lang="en-US" sz="2000" dirty="0" smtClean="0">
                <a:solidFill>
                  <a:srgbClr val="000000"/>
                </a:solidFill>
                <a:latin typeface="B Nazanin" panose="00000400000000000000" pitchFamily="2" charset="-78"/>
                <a:cs typeface="B Nazanin" panose="00000400000000000000" pitchFamily="2" charset="-78"/>
              </a:rPr>
              <a:t> </a:t>
            </a:r>
            <a:r>
              <a:rPr lang="fa-IR" sz="2000" dirty="0" smtClean="0">
                <a:solidFill>
                  <a:srgbClr val="000000"/>
                </a:solidFill>
                <a:latin typeface="B Nazanin" panose="00000400000000000000" pitchFamily="2" charset="-78"/>
                <a:cs typeface="B Nazanin" panose="00000400000000000000" pitchFamily="2" charset="-78"/>
              </a:rPr>
              <a:t>جزر </a:t>
            </a:r>
            <a:r>
              <a:rPr lang="fa-IR" sz="2000" dirty="0">
                <a:solidFill>
                  <a:srgbClr val="000000"/>
                </a:solidFill>
                <a:latin typeface="B Nazanin" panose="00000400000000000000" pitchFamily="2" charset="-78"/>
                <a:cs typeface="B Nazanin" panose="00000400000000000000" pitchFamily="2" charset="-78"/>
              </a:rPr>
              <a:t>مورد انتظار طی </a:t>
            </a:r>
            <a:r>
              <a:rPr lang="fa-IR" sz="2000" dirty="0">
                <a:solidFill>
                  <a:srgbClr val="000000"/>
                </a:solidFill>
                <a:latin typeface="Times New Roman" panose="02020603050405020304" pitchFamily="18" charset="0"/>
                <a:cs typeface="B Nazanin" panose="00000400000000000000" pitchFamily="2" charset="-78"/>
              </a:rPr>
              <a:t>19</a:t>
            </a:r>
            <a:r>
              <a:rPr lang="fa-IR" sz="2000" dirty="0">
                <a:solidFill>
                  <a:srgbClr val="000000"/>
                </a:solidFill>
                <a:latin typeface="B Nazanin" panose="00000400000000000000" pitchFamily="2" charset="-78"/>
                <a:cs typeface="B Nazanin" panose="00000400000000000000" pitchFamily="2" charset="-78"/>
              </a:rPr>
              <a:t>سال بعنوان </a:t>
            </a:r>
            <a:r>
              <a:rPr lang="fa-IR" sz="2000" dirty="0" smtClean="0">
                <a:solidFill>
                  <a:srgbClr val="000000"/>
                </a:solidFill>
                <a:latin typeface="B Nazanin" panose="00000400000000000000" pitchFamily="2" charset="-78"/>
                <a:cs typeface="B Nazanin" panose="00000400000000000000" pitchFamily="2" charset="-78"/>
              </a:rPr>
              <a:t>چارت</a:t>
            </a:r>
            <a:r>
              <a:rPr lang="en-US" sz="2000" dirty="0" smtClean="0">
                <a:solidFill>
                  <a:srgbClr val="000000"/>
                </a:solidFill>
                <a:latin typeface="B Nazanin" panose="00000400000000000000" pitchFamily="2" charset="-78"/>
                <a:cs typeface="B Nazanin" panose="00000400000000000000" pitchFamily="2" charset="-78"/>
              </a:rPr>
              <a:t> </a:t>
            </a:r>
            <a:r>
              <a:rPr lang="fa-IR" sz="2000" dirty="0" smtClean="0">
                <a:solidFill>
                  <a:srgbClr val="000000"/>
                </a:solidFill>
                <a:latin typeface="B Nazanin" panose="00000400000000000000" pitchFamily="2" charset="-78"/>
                <a:cs typeface="B Nazanin" panose="00000400000000000000" pitchFamily="2" charset="-78"/>
              </a:rPr>
              <a:t>دیتوم </a:t>
            </a:r>
            <a:r>
              <a:rPr lang="fa-IR" sz="2000" dirty="0">
                <a:solidFill>
                  <a:srgbClr val="000000"/>
                </a:solidFill>
                <a:latin typeface="B Nazanin" panose="00000400000000000000" pitchFamily="2" charset="-78"/>
                <a:cs typeface="B Nazanin" panose="00000400000000000000" pitchFamily="2" charset="-78"/>
              </a:rPr>
              <a:t>استفاده می کنند که از آنالیز هارمونیک مشاهدات و مولفه های هارمونیک بدست می آید. </a:t>
            </a:r>
            <a:r>
              <a:rPr lang="fa-IR" sz="2000" dirty="0"/>
              <a:t/>
            </a:r>
            <a:br>
              <a:rPr lang="fa-IR" sz="2000" dirty="0"/>
            </a:br>
            <a:r>
              <a:rPr lang="fa-IR" sz="2000" dirty="0"/>
              <a:t/>
            </a:r>
            <a:br>
              <a:rPr lang="fa-IR" sz="2000" dirty="0"/>
            </a:br>
            <a:r>
              <a:rPr lang="fa-IR" sz="2000" dirty="0"/>
              <a:t/>
            </a:r>
            <a:br>
              <a:rPr lang="fa-IR" sz="2000" dirty="0"/>
            </a:br>
            <a:r>
              <a:rPr lang="fa-IR" sz="2000" dirty="0"/>
              <a:t/>
            </a:r>
            <a:br>
              <a:rPr lang="fa-IR" sz="2000" dirty="0"/>
            </a:br>
            <a:endParaRPr lang="fa-IR" sz="2000" b="1" dirty="0" smtClean="0">
              <a:cs typeface="B Nazanin" panose="00000400000000000000" pitchFamily="2" charset="-78"/>
            </a:endParaRPr>
          </a:p>
          <a:p>
            <a:pPr algn="r" rtl="1">
              <a:lnSpc>
                <a:spcPct val="150000"/>
              </a:lnSpc>
            </a:pPr>
            <a:r>
              <a:rPr lang="fa-IR" sz="2000" dirty="0" smtClean="0"/>
              <a:t/>
            </a:r>
            <a:br>
              <a:rPr lang="fa-IR" sz="2000" dirty="0" smtClean="0"/>
            </a:br>
            <a:endParaRPr lang="en-US" sz="2000" b="1" dirty="0">
              <a:cs typeface="B Nazanin" panose="00000400000000000000" pitchFamily="2" charset="-78"/>
            </a:endParaRPr>
          </a:p>
        </p:txBody>
      </p:sp>
      <p:pic>
        <p:nvPicPr>
          <p:cNvPr id="5" name="Picture 4"/>
          <p:cNvPicPr>
            <a:picLocks noChangeAspect="1"/>
          </p:cNvPicPr>
          <p:nvPr/>
        </p:nvPicPr>
        <p:blipFill>
          <a:blip r:embed="rId4"/>
          <a:stretch>
            <a:fillRect/>
          </a:stretch>
        </p:blipFill>
        <p:spPr>
          <a:xfrm>
            <a:off x="2857499" y="1671638"/>
            <a:ext cx="6726115" cy="2674088"/>
          </a:xfrm>
          <a:prstGeom prst="rect">
            <a:avLst/>
          </a:prstGeom>
        </p:spPr>
      </p:pic>
      <p:sp>
        <p:nvSpPr>
          <p:cNvPr id="8" name="8-Point Star 7"/>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12</a:t>
            </a:r>
            <a:endParaRPr lang="en-US" dirty="0">
              <a:cs typeface="B Nazanin" panose="00000400000000000000" pitchFamily="2" charset="-78"/>
            </a:endParaRPr>
          </a:p>
        </p:txBody>
      </p:sp>
    </p:spTree>
    <p:extLst>
      <p:ext uri="{BB962C8B-B14F-4D97-AF65-F5344CB8AC3E}">
        <p14:creationId xmlns:p14="http://schemas.microsoft.com/office/powerpoint/2010/main" val="1809552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4" name="TextBox 3"/>
          <p:cNvSpPr txBox="1"/>
          <p:nvPr/>
        </p:nvSpPr>
        <p:spPr>
          <a:xfrm>
            <a:off x="729762" y="1671638"/>
            <a:ext cx="10962054" cy="8094524"/>
          </a:xfrm>
          <a:prstGeom prst="rect">
            <a:avLst/>
          </a:prstGeom>
          <a:noFill/>
        </p:spPr>
        <p:txBody>
          <a:bodyPr wrap="square" rtlCol="0">
            <a:spAutoFit/>
          </a:bodyPr>
          <a:lstStyle/>
          <a:p>
            <a:pPr algn="r" rtl="1"/>
            <a:r>
              <a:rPr lang="fa-IR" sz="2000" b="1" dirty="0" smtClean="0">
                <a:solidFill>
                  <a:srgbClr val="FF0000"/>
                </a:solidFill>
                <a:cs typeface="B Nazanin" panose="00000400000000000000" pitchFamily="2" charset="-78"/>
              </a:rPr>
              <a:t>آنالیز هارمونیک مشاهدات ارتفاع سطح دریا:</a:t>
            </a:r>
          </a:p>
          <a:p>
            <a:pPr algn="r" rtl="1"/>
            <a:r>
              <a:rPr lang="ar-SA" sz="2000" dirty="0">
                <a:latin typeface="Times New Roman" panose="02020603050405020304" pitchFamily="18" charset="0"/>
                <a:ea typeface="Calibri" panose="020F0502020204030204" pitchFamily="34" charset="0"/>
                <a:cs typeface="B Nazanin" panose="00000400000000000000" pitchFamily="2" charset="-78"/>
              </a:rPr>
              <a:t>یک پیش‌بینی </a:t>
            </a:r>
            <a:r>
              <a:rPr lang="ar-SA" sz="2000" dirty="0" smtClean="0">
                <a:latin typeface="Times New Roman" panose="02020603050405020304" pitchFamily="18" charset="0"/>
                <a:ea typeface="Calibri" panose="020F0502020204030204" pitchFamily="34" charset="0"/>
                <a:cs typeface="B Nazanin" panose="00000400000000000000" pitchFamily="2" charset="-78"/>
              </a:rPr>
              <a:t>جزرومد </a:t>
            </a:r>
            <a:r>
              <a:rPr lang="ar-SA" sz="2000" dirty="0">
                <a:latin typeface="Times New Roman" panose="02020603050405020304" pitchFamily="18" charset="0"/>
                <a:ea typeface="Calibri" panose="020F0502020204030204" pitchFamily="34" charset="0"/>
                <a:cs typeface="B Nazanin" panose="00000400000000000000" pitchFamily="2" charset="-78"/>
              </a:rPr>
              <a:t>را می‌توان با جمع‌کردن سهم نوسانی تعدادی از مؤلفه‌های جزر و مدی انجام داد</a:t>
            </a:r>
            <a:r>
              <a:rPr lang="en-US" dirty="0">
                <a:latin typeface="Times New Roman" panose="02020603050405020304" pitchFamily="18" charset="0"/>
                <a:ea typeface="Calibri" panose="020F0502020204030204" pitchFamily="34" charset="0"/>
                <a:cs typeface="B Nazanin" panose="00000400000000000000" pitchFamily="2" charset="-78"/>
              </a:rPr>
              <a:t>. </a:t>
            </a:r>
            <a:r>
              <a:rPr lang="ar-SA" sz="2000" dirty="0">
                <a:latin typeface="Times New Roman" panose="02020603050405020304" pitchFamily="18" charset="0"/>
                <a:ea typeface="Calibri" panose="020F0502020204030204" pitchFamily="34" charset="0"/>
                <a:cs typeface="B Nazanin" panose="00000400000000000000" pitchFamily="2" charset="-78"/>
              </a:rPr>
              <a:t>جزر و مد، که یک کمیت اسکالر (عددی) است، تنها به یک معادله پیش‌بینی نیاز </a:t>
            </a:r>
            <a:r>
              <a:rPr lang="ar-SA" sz="2000" dirty="0" smtClean="0">
                <a:latin typeface="Times New Roman" panose="02020603050405020304" pitchFamily="18" charset="0"/>
                <a:ea typeface="Calibri" panose="020F0502020204030204" pitchFamily="34" charset="0"/>
                <a:cs typeface="B Nazanin" panose="00000400000000000000" pitchFamily="2" charset="-78"/>
              </a:rPr>
              <a:t>دارد</a:t>
            </a:r>
            <a:r>
              <a:rPr lang="fa-IR" sz="2000" dirty="0" smtClean="0">
                <a:latin typeface="Times New Roman" panose="02020603050405020304" pitchFamily="18" charset="0"/>
                <a:ea typeface="Calibri" panose="020F0502020204030204" pitchFamily="34" charset="0"/>
                <a:cs typeface="B Nazanin" panose="00000400000000000000" pitchFamily="2" charset="-78"/>
              </a:rPr>
              <a:t>. </a:t>
            </a:r>
          </a:p>
          <a:p>
            <a:pPr algn="r" rtl="1"/>
            <a:endParaRPr lang="fa-IR" sz="2000" dirty="0">
              <a:latin typeface="Times New Roman" panose="02020603050405020304" pitchFamily="18" charset="0"/>
              <a:cs typeface="B Nazanin" panose="00000400000000000000" pitchFamily="2" charset="-78"/>
            </a:endParaRPr>
          </a:p>
          <a:p>
            <a:pPr algn="r" rtl="1"/>
            <a:endParaRPr lang="fa-IR" sz="2000" dirty="0" smtClean="0">
              <a:latin typeface="Times New Roman" panose="02020603050405020304" pitchFamily="18" charset="0"/>
              <a:cs typeface="B Nazanin" panose="00000400000000000000" pitchFamily="2" charset="-78"/>
            </a:endParaRPr>
          </a:p>
          <a:p>
            <a:pPr algn="r" rtl="1"/>
            <a:r>
              <a:rPr lang="fa-IR" sz="2000" dirty="0" smtClean="0">
                <a:latin typeface="Times New Roman" panose="02020603050405020304" pitchFamily="18" charset="0"/>
                <a:cs typeface="B Nazanin" panose="00000400000000000000" pitchFamily="2" charset="-78"/>
              </a:rPr>
              <a:t>هر مؤلفه جزرومدی شامل سه مشخصه می‌باشد:</a:t>
            </a:r>
          </a:p>
          <a:p>
            <a:pPr marL="342900" indent="-342900" algn="r" rtl="1">
              <a:buFont typeface="Wingdings" panose="05000000000000000000" pitchFamily="2" charset="2"/>
              <a:buChar char="ü"/>
            </a:pPr>
            <a:r>
              <a:rPr lang="fa-IR" sz="2000" dirty="0" smtClean="0">
                <a:latin typeface="Times New Roman" panose="02020603050405020304" pitchFamily="18" charset="0"/>
                <a:cs typeface="B Nazanin" panose="00000400000000000000" pitchFamily="2" charset="-78"/>
              </a:rPr>
              <a:t>فرکانس</a:t>
            </a:r>
          </a:p>
          <a:p>
            <a:pPr algn="r" rtl="1"/>
            <a:endParaRPr lang="fa-IR" sz="2000" dirty="0" smtClean="0">
              <a:latin typeface="Times New Roman" panose="02020603050405020304" pitchFamily="18" charset="0"/>
              <a:cs typeface="B Nazanin" panose="00000400000000000000" pitchFamily="2" charset="-78"/>
            </a:endParaRPr>
          </a:p>
          <a:p>
            <a:pPr marL="342900" indent="-342900" algn="r" rtl="1">
              <a:buFont typeface="Wingdings" panose="05000000000000000000" pitchFamily="2" charset="2"/>
              <a:buChar char="ü"/>
            </a:pPr>
            <a:r>
              <a:rPr lang="fa-IR" sz="2000" dirty="0" smtClean="0">
                <a:latin typeface="Times New Roman" panose="02020603050405020304" pitchFamily="18" charset="0"/>
                <a:cs typeface="B Nazanin" panose="00000400000000000000" pitchFamily="2" charset="-78"/>
              </a:rPr>
              <a:t>دامنه</a:t>
            </a:r>
          </a:p>
          <a:p>
            <a:pPr algn="r" rtl="1"/>
            <a:endParaRPr lang="fa-IR" sz="2000" dirty="0" smtClean="0">
              <a:latin typeface="Times New Roman" panose="02020603050405020304" pitchFamily="18" charset="0"/>
              <a:cs typeface="B Nazanin" panose="00000400000000000000" pitchFamily="2" charset="-78"/>
            </a:endParaRPr>
          </a:p>
          <a:p>
            <a:pPr marL="342900" indent="-342900" algn="r" rtl="1">
              <a:buFont typeface="Wingdings" panose="05000000000000000000" pitchFamily="2" charset="2"/>
              <a:buChar char="ü"/>
            </a:pPr>
            <a:r>
              <a:rPr lang="fa-IR" sz="2000" dirty="0" smtClean="0">
                <a:latin typeface="Times New Roman" panose="02020603050405020304" pitchFamily="18" charset="0"/>
                <a:cs typeface="B Nazanin" panose="00000400000000000000" pitchFamily="2" charset="-78"/>
              </a:rPr>
              <a:t>فاز</a:t>
            </a:r>
            <a:r>
              <a:rPr lang="fa-IR" sz="2000" dirty="0"/>
              <a:t/>
            </a:r>
            <a:br>
              <a:rPr lang="fa-IR" sz="2000" dirty="0"/>
            </a:br>
            <a:r>
              <a:rPr lang="fa-IR" sz="2000" dirty="0"/>
              <a:t/>
            </a:r>
            <a:br>
              <a:rPr lang="fa-IR" sz="2000" dirty="0"/>
            </a:br>
            <a:endParaRPr lang="en-US" sz="2000" dirty="0" smtClean="0"/>
          </a:p>
          <a:p>
            <a:pPr algn="r" rtl="1"/>
            <a:endParaRPr lang="en-US" sz="2000" dirty="0"/>
          </a:p>
          <a:p>
            <a:pPr algn="r" rtl="1"/>
            <a:endParaRPr lang="en-US" sz="2000" dirty="0" smtClean="0"/>
          </a:p>
          <a:p>
            <a:pPr algn="r" rtl="1"/>
            <a:endParaRPr lang="en-US" sz="2000" dirty="0"/>
          </a:p>
          <a:p>
            <a:pPr algn="r" rtl="1"/>
            <a:endParaRPr lang="en-US" sz="2000" dirty="0" smtClean="0"/>
          </a:p>
          <a:p>
            <a:pPr algn="r" rtl="1"/>
            <a:endParaRPr lang="en-US" sz="2000" dirty="0" smtClean="0">
              <a:solidFill>
                <a:srgbClr val="000000"/>
              </a:solidFill>
              <a:latin typeface="B Nazanin" panose="00000400000000000000" pitchFamily="2" charset="-78"/>
              <a:cs typeface="B Nazanin" panose="00000400000000000000" pitchFamily="2" charset="-78"/>
            </a:endParaRPr>
          </a:p>
          <a:p>
            <a:pPr algn="r" rtl="1"/>
            <a:r>
              <a:rPr lang="fa-IR" sz="2000" dirty="0"/>
              <a:t/>
            </a:r>
            <a:br>
              <a:rPr lang="fa-IR" sz="2000" dirty="0"/>
            </a:br>
            <a:r>
              <a:rPr lang="fa-IR" sz="2000" dirty="0"/>
              <a:t/>
            </a:r>
            <a:br>
              <a:rPr lang="fa-IR" sz="2000" dirty="0"/>
            </a:br>
            <a:r>
              <a:rPr lang="fa-IR" sz="2000" dirty="0"/>
              <a:t/>
            </a:r>
            <a:br>
              <a:rPr lang="fa-IR" sz="2000" dirty="0"/>
            </a:br>
            <a:r>
              <a:rPr lang="fa-IR" sz="2000" dirty="0"/>
              <a:t/>
            </a:r>
            <a:br>
              <a:rPr lang="fa-IR" sz="2000" dirty="0"/>
            </a:br>
            <a:endParaRPr lang="fa-IR" sz="2000" b="1" dirty="0" smtClean="0">
              <a:cs typeface="B Nazanin" panose="00000400000000000000" pitchFamily="2" charset="-78"/>
            </a:endParaRPr>
          </a:p>
          <a:p>
            <a:pPr algn="r" rtl="1">
              <a:lnSpc>
                <a:spcPct val="150000"/>
              </a:lnSpc>
            </a:pPr>
            <a:r>
              <a:rPr lang="fa-IR" sz="2000" dirty="0" smtClean="0"/>
              <a:t/>
            </a:r>
            <a:br>
              <a:rPr lang="fa-IR" sz="2000" dirty="0" smtClean="0"/>
            </a:br>
            <a:endParaRPr lang="en-US" sz="2000" b="1" dirty="0">
              <a:cs typeface="B Nazanin" panose="00000400000000000000" pitchFamily="2" charset="-78"/>
            </a:endParaRPr>
          </a:p>
        </p:txBody>
      </p:sp>
      <p:sp>
        <p:nvSpPr>
          <p:cNvPr id="8" name="8-Point Star 7"/>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13</a:t>
            </a:r>
            <a:endParaRPr lang="en-US" dirty="0">
              <a:cs typeface="B Nazanin" panose="00000400000000000000" pitchFamily="2" charset="-78"/>
            </a:endParaRPr>
          </a:p>
        </p:txBody>
      </p:sp>
      <p:pic>
        <p:nvPicPr>
          <p:cNvPr id="10" name="Picture 9"/>
          <p:cNvPicPr>
            <a:picLocks noChangeAspect="1"/>
          </p:cNvPicPr>
          <p:nvPr/>
        </p:nvPicPr>
        <p:blipFill>
          <a:blip r:embed="rId4"/>
          <a:stretch>
            <a:fillRect/>
          </a:stretch>
        </p:blipFill>
        <p:spPr>
          <a:xfrm>
            <a:off x="4463355" y="2724181"/>
            <a:ext cx="2561905" cy="495238"/>
          </a:xfrm>
          <a:prstGeom prst="rect">
            <a:avLst/>
          </a:prstGeom>
        </p:spPr>
      </p:pic>
      <p:pic>
        <p:nvPicPr>
          <p:cNvPr id="11" name="Picture 10"/>
          <p:cNvPicPr>
            <a:picLocks noChangeAspect="1"/>
          </p:cNvPicPr>
          <p:nvPr/>
        </p:nvPicPr>
        <p:blipFill>
          <a:blip r:embed="rId5"/>
          <a:stretch>
            <a:fillRect/>
          </a:stretch>
        </p:blipFill>
        <p:spPr>
          <a:xfrm>
            <a:off x="9326520" y="3998333"/>
            <a:ext cx="1276190" cy="514286"/>
          </a:xfrm>
          <a:prstGeom prst="rect">
            <a:avLst/>
          </a:prstGeom>
        </p:spPr>
      </p:pic>
      <p:pic>
        <p:nvPicPr>
          <p:cNvPr id="12" name="Picture 11"/>
          <p:cNvPicPr>
            <a:picLocks noChangeAspect="1"/>
          </p:cNvPicPr>
          <p:nvPr/>
        </p:nvPicPr>
        <p:blipFill>
          <a:blip r:embed="rId6"/>
          <a:stretch>
            <a:fillRect/>
          </a:stretch>
        </p:blipFill>
        <p:spPr>
          <a:xfrm>
            <a:off x="9158763" y="4661021"/>
            <a:ext cx="1752381" cy="514286"/>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2480181368"/>
              </p:ext>
            </p:extLst>
          </p:nvPr>
        </p:nvGraphicFramePr>
        <p:xfrm>
          <a:off x="3857277" y="3402403"/>
          <a:ext cx="3774060" cy="3310763"/>
        </p:xfrm>
        <a:graphic>
          <a:graphicData uri="http://schemas.openxmlformats.org/drawingml/2006/table">
            <a:tbl>
              <a:tblPr firstRow="1" firstCol="1" bandRow="1">
                <a:tableStyleId>{5C22544A-7EE6-4342-B048-85BDC9FD1C3A}</a:tableStyleId>
              </a:tblPr>
              <a:tblGrid>
                <a:gridCol w="943515">
                  <a:extLst>
                    <a:ext uri="{9D8B030D-6E8A-4147-A177-3AD203B41FA5}">
                      <a16:colId xmlns:a16="http://schemas.microsoft.com/office/drawing/2014/main" val="2180356479"/>
                    </a:ext>
                  </a:extLst>
                </a:gridCol>
                <a:gridCol w="943515">
                  <a:extLst>
                    <a:ext uri="{9D8B030D-6E8A-4147-A177-3AD203B41FA5}">
                      <a16:colId xmlns:a16="http://schemas.microsoft.com/office/drawing/2014/main" val="1428527076"/>
                    </a:ext>
                  </a:extLst>
                </a:gridCol>
                <a:gridCol w="943515">
                  <a:extLst>
                    <a:ext uri="{9D8B030D-6E8A-4147-A177-3AD203B41FA5}">
                      <a16:colId xmlns:a16="http://schemas.microsoft.com/office/drawing/2014/main" val="1992333566"/>
                    </a:ext>
                  </a:extLst>
                </a:gridCol>
                <a:gridCol w="943515">
                  <a:extLst>
                    <a:ext uri="{9D8B030D-6E8A-4147-A177-3AD203B41FA5}">
                      <a16:colId xmlns:a16="http://schemas.microsoft.com/office/drawing/2014/main" val="3877873691"/>
                    </a:ext>
                  </a:extLst>
                </a:gridCol>
              </a:tblGrid>
              <a:tr h="0">
                <a:tc>
                  <a:txBody>
                    <a:bodyPr/>
                    <a:lstStyle/>
                    <a:p>
                      <a:pPr marL="0" marR="0" algn="ctr" rtl="1">
                        <a:lnSpc>
                          <a:spcPct val="107000"/>
                        </a:lnSpc>
                        <a:spcBef>
                          <a:spcPts val="0"/>
                        </a:spcBef>
                        <a:spcAft>
                          <a:spcPts val="800"/>
                        </a:spcAft>
                      </a:pPr>
                      <a:r>
                        <a:rPr lang="fa-IR" sz="1200" dirty="0">
                          <a:solidFill>
                            <a:schemeClr val="tx1"/>
                          </a:solidFill>
                          <a:effectLst/>
                          <a:cs typeface="B Nazanin" panose="00000400000000000000" pitchFamily="2" charset="-78"/>
                        </a:rPr>
                        <a:t>مؤلفه جزرومدی</a:t>
                      </a:r>
                      <a:endParaRPr lang="en-US" sz="1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9525" anchor="ctr">
                    <a:solidFill>
                      <a:srgbClr val="00B050"/>
                    </a:solidFill>
                  </a:tcPr>
                </a:tc>
                <a:tc>
                  <a:txBody>
                    <a:bodyPr/>
                    <a:lstStyle/>
                    <a:p>
                      <a:pPr marL="0" marR="0" algn="ctr" rtl="1">
                        <a:lnSpc>
                          <a:spcPct val="107000"/>
                        </a:lnSpc>
                        <a:spcBef>
                          <a:spcPts val="0"/>
                        </a:spcBef>
                        <a:spcAft>
                          <a:spcPts val="800"/>
                        </a:spcAft>
                      </a:pPr>
                      <a:r>
                        <a:rPr lang="fa-IR" sz="1200" dirty="0">
                          <a:solidFill>
                            <a:schemeClr val="tx1"/>
                          </a:solidFill>
                          <a:effectLst/>
                          <a:cs typeface="B Nazanin" panose="00000400000000000000" pitchFamily="2" charset="-78"/>
                        </a:rPr>
                        <a:t>پریود (ساعت)</a:t>
                      </a:r>
                      <a:endParaRPr lang="en-US" sz="1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9525" anchor="ctr">
                    <a:solidFill>
                      <a:srgbClr val="00B050"/>
                    </a:solidFill>
                  </a:tcPr>
                </a:tc>
                <a:tc>
                  <a:txBody>
                    <a:bodyPr/>
                    <a:lstStyle/>
                    <a:p>
                      <a:pPr marL="0" marR="0" algn="ctr" rtl="1">
                        <a:lnSpc>
                          <a:spcPct val="107000"/>
                        </a:lnSpc>
                        <a:spcBef>
                          <a:spcPts val="0"/>
                        </a:spcBef>
                        <a:spcAft>
                          <a:spcPts val="800"/>
                        </a:spcAft>
                      </a:pPr>
                      <a:r>
                        <a:rPr lang="fa-IR" sz="1200" dirty="0">
                          <a:solidFill>
                            <a:schemeClr val="tx1"/>
                          </a:solidFill>
                          <a:effectLst/>
                          <a:cs typeface="B Nazanin" panose="00000400000000000000" pitchFamily="2" charset="-78"/>
                        </a:rPr>
                        <a:t>مؤلفه جزرومدی</a:t>
                      </a:r>
                      <a:endParaRPr lang="en-US" sz="1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9525" anchor="ctr">
                    <a:solidFill>
                      <a:srgbClr val="00B050"/>
                    </a:solidFill>
                  </a:tcPr>
                </a:tc>
                <a:tc>
                  <a:txBody>
                    <a:bodyPr/>
                    <a:lstStyle/>
                    <a:p>
                      <a:pPr marL="0" marR="0" algn="ctr" rtl="1">
                        <a:lnSpc>
                          <a:spcPct val="107000"/>
                        </a:lnSpc>
                        <a:spcBef>
                          <a:spcPts val="0"/>
                        </a:spcBef>
                        <a:spcAft>
                          <a:spcPts val="800"/>
                        </a:spcAft>
                      </a:pPr>
                      <a:r>
                        <a:rPr lang="fa-IR" sz="1200" dirty="0">
                          <a:solidFill>
                            <a:schemeClr val="tx1"/>
                          </a:solidFill>
                          <a:effectLst/>
                          <a:cs typeface="B Nazanin" panose="00000400000000000000" pitchFamily="2" charset="-78"/>
                        </a:rPr>
                        <a:t>پریود (ساعت)</a:t>
                      </a:r>
                      <a:endParaRPr lang="en-US" sz="1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9525" anchor="ctr">
                    <a:solidFill>
                      <a:srgbClr val="00B050"/>
                    </a:solidFill>
                  </a:tcPr>
                </a:tc>
                <a:extLst>
                  <a:ext uri="{0D108BD9-81ED-4DB2-BD59-A6C34878D82A}">
                    <a16:rowId xmlns:a16="http://schemas.microsoft.com/office/drawing/2014/main" val="4067191937"/>
                  </a:ext>
                </a:extLst>
              </a:tr>
              <a:tr h="0">
                <a:tc>
                  <a:txBody>
                    <a:bodyPr/>
                    <a:lstStyle/>
                    <a:p>
                      <a:pPr marL="0" marR="0" algn="ctr" rtl="1">
                        <a:lnSpc>
                          <a:spcPct val="107000"/>
                        </a:lnSpc>
                        <a:spcBef>
                          <a:spcPts val="0"/>
                        </a:spcBef>
                        <a:spcAft>
                          <a:spcPts val="800"/>
                        </a:spcAft>
                      </a:pPr>
                      <a:r>
                        <a:rPr lang="en-US" sz="1000" dirty="0">
                          <a:solidFill>
                            <a:schemeClr val="tx1"/>
                          </a:solidFill>
                          <a:effectLst/>
                          <a:latin typeface="Times New Roman" panose="02020603050405020304" pitchFamily="18" charset="0"/>
                          <a:cs typeface="Times New Roman" panose="02020603050405020304" pitchFamily="18" charset="0"/>
                        </a:rPr>
                        <a:t>M₂</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12.4206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b="1" dirty="0">
                          <a:solidFill>
                            <a:schemeClr val="tx1"/>
                          </a:solidFill>
                          <a:effectLst/>
                          <a:latin typeface="Times New Roman" panose="02020603050405020304" pitchFamily="18" charset="0"/>
                          <a:cs typeface="Times New Roman" panose="02020603050405020304" pitchFamily="18" charset="0"/>
                        </a:rPr>
                        <a:t>M₃</a:t>
                      </a:r>
                      <a:endParaRPr lang="en-US"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1"/>
                    </a:solidFill>
                  </a:tcP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8.2804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50683094"/>
                  </a:ext>
                </a:extLst>
              </a:tr>
              <a:tr h="0">
                <a:tc>
                  <a:txBody>
                    <a:bodyPr/>
                    <a:lstStyle/>
                    <a:p>
                      <a:pPr marL="0" marR="0" algn="ctr" rtl="1">
                        <a:lnSpc>
                          <a:spcPct val="107000"/>
                        </a:lnSpc>
                        <a:spcBef>
                          <a:spcPts val="0"/>
                        </a:spcBef>
                        <a:spcAft>
                          <a:spcPts val="800"/>
                        </a:spcAft>
                      </a:pPr>
                      <a:r>
                        <a:rPr lang="en-US" sz="1000" dirty="0">
                          <a:solidFill>
                            <a:schemeClr val="tx1"/>
                          </a:solidFill>
                          <a:effectLst/>
                          <a:latin typeface="Times New Roman" panose="02020603050405020304" pitchFamily="18" charset="0"/>
                          <a:cs typeface="Times New Roman" panose="02020603050405020304" pitchFamily="18" charset="0"/>
                        </a:rPr>
                        <a:t>S₂</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12.0000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b="1" dirty="0">
                          <a:solidFill>
                            <a:schemeClr val="tx1"/>
                          </a:solidFill>
                          <a:effectLst/>
                          <a:latin typeface="Times New Roman" panose="02020603050405020304" pitchFamily="18" charset="0"/>
                          <a:cs typeface="Times New Roman" panose="02020603050405020304" pitchFamily="18" charset="0"/>
                        </a:rPr>
                        <a:t>MK₃</a:t>
                      </a:r>
                      <a:endParaRPr lang="en-US"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1"/>
                    </a:solidFill>
                  </a:tcP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7.8450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58576442"/>
                  </a:ext>
                </a:extLst>
              </a:tr>
              <a:tr h="0">
                <a:tc>
                  <a:txBody>
                    <a:bodyPr/>
                    <a:lstStyle/>
                    <a:p>
                      <a:pPr marL="0" marR="0" algn="ctr" rtl="1">
                        <a:lnSpc>
                          <a:spcPct val="107000"/>
                        </a:lnSpc>
                        <a:spcBef>
                          <a:spcPts val="0"/>
                        </a:spcBef>
                        <a:spcAft>
                          <a:spcPts val="800"/>
                        </a:spcAft>
                      </a:pPr>
                      <a:r>
                        <a:rPr lang="en-US" sz="1000" dirty="0">
                          <a:solidFill>
                            <a:schemeClr val="tx1"/>
                          </a:solidFill>
                          <a:effectLst/>
                          <a:latin typeface="Times New Roman" panose="02020603050405020304" pitchFamily="18" charset="0"/>
                          <a:cs typeface="Times New Roman" panose="02020603050405020304" pitchFamily="18" charset="0"/>
                        </a:rPr>
                        <a:t>N₂</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12.6583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b="1" dirty="0">
                          <a:solidFill>
                            <a:schemeClr val="tx1"/>
                          </a:solidFill>
                          <a:effectLst/>
                          <a:latin typeface="Times New Roman" panose="02020603050405020304" pitchFamily="18" charset="0"/>
                          <a:cs typeface="Times New Roman" panose="02020603050405020304" pitchFamily="18" charset="0"/>
                        </a:rPr>
                        <a:t>S₄</a:t>
                      </a:r>
                      <a:endParaRPr lang="en-US"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1"/>
                    </a:solidFill>
                  </a:tcP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6.0000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676737"/>
                  </a:ext>
                </a:extLst>
              </a:tr>
              <a:tr h="0">
                <a:tc>
                  <a:txBody>
                    <a:bodyPr/>
                    <a:lstStyle/>
                    <a:p>
                      <a:pPr marL="0" marR="0" algn="ctr" rtl="1">
                        <a:lnSpc>
                          <a:spcPct val="107000"/>
                        </a:lnSpc>
                        <a:spcBef>
                          <a:spcPts val="0"/>
                        </a:spcBef>
                        <a:spcAft>
                          <a:spcPts val="800"/>
                        </a:spcAft>
                      </a:pPr>
                      <a:r>
                        <a:rPr lang="en-US" sz="1000" dirty="0">
                          <a:solidFill>
                            <a:schemeClr val="tx1"/>
                          </a:solidFill>
                          <a:effectLst/>
                          <a:latin typeface="Times New Roman" panose="02020603050405020304" pitchFamily="18" charset="0"/>
                          <a:cs typeface="Times New Roman" panose="02020603050405020304" pitchFamily="18" charset="0"/>
                        </a:rPr>
                        <a:t>K₂</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11.9672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b="1" dirty="0">
                          <a:solidFill>
                            <a:schemeClr val="tx1"/>
                          </a:solidFill>
                          <a:effectLst/>
                          <a:latin typeface="Times New Roman" panose="02020603050405020304" pitchFamily="18" charset="0"/>
                          <a:cs typeface="Times New Roman" panose="02020603050405020304" pitchFamily="18" charset="0"/>
                        </a:rPr>
                        <a:t>M₄</a:t>
                      </a:r>
                      <a:endParaRPr lang="en-US"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1"/>
                    </a:solidFill>
                  </a:tcP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6.2103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25040421"/>
                  </a:ext>
                </a:extLst>
              </a:tr>
              <a:tr h="0">
                <a:tc>
                  <a:txBody>
                    <a:bodyPr/>
                    <a:lstStyle/>
                    <a:p>
                      <a:pPr marL="0" marR="0" algn="ctr" rtl="1">
                        <a:lnSpc>
                          <a:spcPct val="107000"/>
                        </a:lnSpc>
                        <a:spcBef>
                          <a:spcPts val="0"/>
                        </a:spcBef>
                        <a:spcAft>
                          <a:spcPts val="800"/>
                        </a:spcAft>
                      </a:pPr>
                      <a:r>
                        <a:rPr lang="en-US" sz="1000" dirty="0">
                          <a:solidFill>
                            <a:schemeClr val="tx1"/>
                          </a:solidFill>
                          <a:effectLst/>
                          <a:latin typeface="Times New Roman" panose="02020603050405020304" pitchFamily="18" charset="0"/>
                          <a:cs typeface="Times New Roman" panose="02020603050405020304" pitchFamily="18" charset="0"/>
                        </a:rPr>
                        <a:t>K₁</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23.9345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b="1" dirty="0">
                          <a:solidFill>
                            <a:schemeClr val="tx1"/>
                          </a:solidFill>
                          <a:effectLst/>
                          <a:latin typeface="Times New Roman" panose="02020603050405020304" pitchFamily="18" charset="0"/>
                          <a:cs typeface="Times New Roman" panose="02020603050405020304" pitchFamily="18" charset="0"/>
                        </a:rPr>
                        <a:t>MN₄</a:t>
                      </a:r>
                      <a:endParaRPr lang="en-US"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1"/>
                    </a:solidFill>
                  </a:tcP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6.4953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40409409"/>
                  </a:ext>
                </a:extLst>
              </a:tr>
              <a:tr h="0">
                <a:tc>
                  <a:txBody>
                    <a:bodyPr/>
                    <a:lstStyle/>
                    <a:p>
                      <a:pPr marL="0" marR="0" algn="ctr" rtl="1">
                        <a:lnSpc>
                          <a:spcPct val="107000"/>
                        </a:lnSpc>
                        <a:spcBef>
                          <a:spcPts val="0"/>
                        </a:spcBef>
                        <a:spcAft>
                          <a:spcPts val="800"/>
                        </a:spcAft>
                      </a:pPr>
                      <a:r>
                        <a:rPr lang="en-US" sz="1000" dirty="0">
                          <a:solidFill>
                            <a:schemeClr val="tx1"/>
                          </a:solidFill>
                          <a:effectLst/>
                          <a:latin typeface="Times New Roman" panose="02020603050405020304" pitchFamily="18" charset="0"/>
                          <a:cs typeface="Times New Roman" panose="02020603050405020304" pitchFamily="18" charset="0"/>
                        </a:rPr>
                        <a:t>O₁</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25.8193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b="1" dirty="0">
                          <a:solidFill>
                            <a:schemeClr val="tx1"/>
                          </a:solidFill>
                          <a:effectLst/>
                          <a:latin typeface="Times New Roman" panose="02020603050405020304" pitchFamily="18" charset="0"/>
                          <a:cs typeface="Times New Roman" panose="02020603050405020304" pitchFamily="18" charset="0"/>
                        </a:rPr>
                        <a:t>MS₄</a:t>
                      </a:r>
                      <a:endParaRPr lang="en-US"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1"/>
                    </a:solidFill>
                  </a:tcP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6.1033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77149599"/>
                  </a:ext>
                </a:extLst>
              </a:tr>
              <a:tr h="0">
                <a:tc>
                  <a:txBody>
                    <a:bodyPr/>
                    <a:lstStyle/>
                    <a:p>
                      <a:pPr marL="0" marR="0" algn="ctr" rtl="1">
                        <a:lnSpc>
                          <a:spcPct val="107000"/>
                        </a:lnSpc>
                        <a:spcBef>
                          <a:spcPts val="0"/>
                        </a:spcBef>
                        <a:spcAft>
                          <a:spcPts val="800"/>
                        </a:spcAft>
                      </a:pPr>
                      <a:r>
                        <a:rPr lang="en-US" sz="1000" dirty="0">
                          <a:solidFill>
                            <a:schemeClr val="tx1"/>
                          </a:solidFill>
                          <a:effectLst/>
                          <a:latin typeface="Times New Roman" panose="02020603050405020304" pitchFamily="18" charset="0"/>
                          <a:cs typeface="Times New Roman" panose="02020603050405020304" pitchFamily="18" charset="0"/>
                        </a:rPr>
                        <a:t>P₁</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24.0659</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b="1" dirty="0">
                          <a:solidFill>
                            <a:schemeClr val="tx1"/>
                          </a:solidFill>
                          <a:effectLst/>
                          <a:latin typeface="Times New Roman" panose="02020603050405020304" pitchFamily="18" charset="0"/>
                          <a:cs typeface="Times New Roman" panose="02020603050405020304" pitchFamily="18" charset="0"/>
                        </a:rPr>
                        <a:t>M₆</a:t>
                      </a:r>
                      <a:endParaRPr lang="en-US"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1"/>
                    </a:solidFill>
                  </a:tcP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4.1402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53793599"/>
                  </a:ext>
                </a:extLst>
              </a:tr>
              <a:tr h="0">
                <a:tc>
                  <a:txBody>
                    <a:bodyPr/>
                    <a:lstStyle/>
                    <a:p>
                      <a:pPr marL="0" marR="0" algn="ctr" rtl="1">
                        <a:lnSpc>
                          <a:spcPct val="107000"/>
                        </a:lnSpc>
                        <a:spcBef>
                          <a:spcPts val="0"/>
                        </a:spcBef>
                        <a:spcAft>
                          <a:spcPts val="800"/>
                        </a:spcAft>
                      </a:pPr>
                      <a:r>
                        <a:rPr lang="en-US" sz="1000" dirty="0">
                          <a:solidFill>
                            <a:schemeClr val="tx1"/>
                          </a:solidFill>
                          <a:effectLst/>
                          <a:latin typeface="Times New Roman" panose="02020603050405020304" pitchFamily="18" charset="0"/>
                          <a:cs typeface="Times New Roman" panose="02020603050405020304" pitchFamily="18" charset="0"/>
                        </a:rPr>
                        <a:t>Q₁</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26.8684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b="1" dirty="0">
                          <a:solidFill>
                            <a:schemeClr val="tx1"/>
                          </a:solidFill>
                          <a:effectLst/>
                          <a:latin typeface="Times New Roman" panose="02020603050405020304" pitchFamily="18" charset="0"/>
                          <a:cs typeface="Times New Roman" panose="02020603050405020304" pitchFamily="18" charset="0"/>
                        </a:rPr>
                        <a:t>2MK₅</a:t>
                      </a:r>
                      <a:endParaRPr lang="en-US"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1"/>
                    </a:solidFill>
                  </a:tcP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4.8594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31809622"/>
                  </a:ext>
                </a:extLst>
              </a:tr>
              <a:tr h="0">
                <a:tc>
                  <a:txBody>
                    <a:bodyPr/>
                    <a:lstStyle/>
                    <a:p>
                      <a:pPr marL="0" marR="0" algn="ctr" rtl="1">
                        <a:lnSpc>
                          <a:spcPct val="107000"/>
                        </a:lnSpc>
                        <a:spcBef>
                          <a:spcPts val="0"/>
                        </a:spcBef>
                        <a:spcAft>
                          <a:spcPts val="800"/>
                        </a:spcAft>
                      </a:pPr>
                      <a:r>
                        <a:rPr lang="en-US" sz="1000" dirty="0">
                          <a:solidFill>
                            <a:schemeClr val="tx1"/>
                          </a:solidFill>
                          <a:effectLst/>
                          <a:latin typeface="Times New Roman" panose="02020603050405020304" pitchFamily="18" charset="0"/>
                          <a:cs typeface="Times New Roman" panose="02020603050405020304" pitchFamily="18" charset="0"/>
                        </a:rPr>
                        <a:t>M₁</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24.8412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b="1" dirty="0">
                          <a:solidFill>
                            <a:schemeClr val="tx1"/>
                          </a:solidFill>
                          <a:effectLst/>
                          <a:latin typeface="Times New Roman" panose="02020603050405020304" pitchFamily="18" charset="0"/>
                          <a:cs typeface="Times New Roman" panose="02020603050405020304" pitchFamily="18" charset="0"/>
                        </a:rPr>
                        <a:t>2SM₂</a:t>
                      </a:r>
                      <a:endParaRPr lang="en-US"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1"/>
                    </a:solidFill>
                  </a:tcP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12.0000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29687582"/>
                  </a:ext>
                </a:extLst>
              </a:tr>
              <a:tr h="0">
                <a:tc>
                  <a:txBody>
                    <a:bodyPr/>
                    <a:lstStyle/>
                    <a:p>
                      <a:pPr marL="0" marR="0" algn="ctr" rtl="1">
                        <a:lnSpc>
                          <a:spcPct val="107000"/>
                        </a:lnSpc>
                        <a:spcBef>
                          <a:spcPts val="0"/>
                        </a:spcBef>
                        <a:spcAft>
                          <a:spcPts val="800"/>
                        </a:spcAft>
                      </a:pPr>
                      <a:r>
                        <a:rPr lang="en-US" sz="1000" dirty="0">
                          <a:solidFill>
                            <a:schemeClr val="tx1"/>
                          </a:solidFill>
                          <a:effectLst/>
                          <a:latin typeface="Times New Roman" panose="02020603050405020304" pitchFamily="18" charset="0"/>
                          <a:cs typeface="Times New Roman" panose="02020603050405020304" pitchFamily="18" charset="0"/>
                        </a:rPr>
                        <a:t>J₁</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23.0984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b="1" dirty="0">
                          <a:solidFill>
                            <a:schemeClr val="tx1"/>
                          </a:solidFill>
                          <a:effectLst/>
                          <a:latin typeface="Times New Roman" panose="02020603050405020304" pitchFamily="18" charset="0"/>
                          <a:cs typeface="Times New Roman" panose="02020603050405020304" pitchFamily="18" charset="0"/>
                        </a:rPr>
                        <a:t>MF</a:t>
                      </a:r>
                      <a:endParaRPr lang="en-US"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1"/>
                    </a:solidFill>
                  </a:tcP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13.6608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55524082"/>
                  </a:ext>
                </a:extLst>
              </a:tr>
              <a:tr h="0">
                <a:tc>
                  <a:txBody>
                    <a:bodyPr/>
                    <a:lstStyle/>
                    <a:p>
                      <a:pPr marL="0" marR="0" algn="ctr" rtl="1">
                        <a:lnSpc>
                          <a:spcPct val="107000"/>
                        </a:lnSpc>
                        <a:spcBef>
                          <a:spcPts val="0"/>
                        </a:spcBef>
                        <a:spcAft>
                          <a:spcPts val="800"/>
                        </a:spcAft>
                      </a:pPr>
                      <a:r>
                        <a:rPr lang="en-US" sz="1000" dirty="0">
                          <a:solidFill>
                            <a:schemeClr val="tx1"/>
                          </a:solidFill>
                          <a:effectLst/>
                          <a:latin typeface="Times New Roman" panose="02020603050405020304" pitchFamily="18" charset="0"/>
                          <a:cs typeface="Times New Roman" panose="02020603050405020304" pitchFamily="18" charset="0"/>
                        </a:rPr>
                        <a:t>OO₁</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22.3061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b="1" dirty="0">
                          <a:solidFill>
                            <a:schemeClr val="tx1"/>
                          </a:solidFill>
                          <a:effectLst/>
                          <a:latin typeface="Times New Roman" panose="02020603050405020304" pitchFamily="18" charset="0"/>
                          <a:cs typeface="Times New Roman" panose="02020603050405020304" pitchFamily="18" charset="0"/>
                        </a:rPr>
                        <a:t>MM</a:t>
                      </a:r>
                      <a:endParaRPr lang="en-US"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1"/>
                    </a:solidFill>
                  </a:tcP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27.5546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24180570"/>
                  </a:ext>
                </a:extLst>
              </a:tr>
              <a:tr h="0">
                <a:tc>
                  <a:txBody>
                    <a:bodyPr/>
                    <a:lstStyle/>
                    <a:p>
                      <a:pPr marL="0" marR="0" algn="ctr" rtl="1">
                        <a:lnSpc>
                          <a:spcPct val="107000"/>
                        </a:lnSpc>
                        <a:spcBef>
                          <a:spcPts val="0"/>
                        </a:spcBef>
                        <a:spcAft>
                          <a:spcPts val="800"/>
                        </a:spcAft>
                      </a:pPr>
                      <a:r>
                        <a:rPr lang="en-US" sz="1000" dirty="0">
                          <a:solidFill>
                            <a:schemeClr val="tx1"/>
                          </a:solidFill>
                          <a:effectLst/>
                          <a:latin typeface="Times New Roman" panose="02020603050405020304" pitchFamily="18" charset="0"/>
                          <a:cs typeface="Times New Roman" panose="02020603050405020304" pitchFamily="18" charset="0"/>
                        </a:rPr>
                        <a:t>2N₂</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12.9054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b="1" dirty="0">
                          <a:solidFill>
                            <a:schemeClr val="tx1"/>
                          </a:solidFill>
                          <a:effectLst/>
                          <a:latin typeface="Times New Roman" panose="02020603050405020304" pitchFamily="18" charset="0"/>
                          <a:cs typeface="Times New Roman" panose="02020603050405020304" pitchFamily="18" charset="0"/>
                        </a:rPr>
                        <a:t>SA</a:t>
                      </a:r>
                      <a:endParaRPr lang="en-US"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1"/>
                    </a:solidFill>
                  </a:tcP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24.0000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13217005"/>
                  </a:ext>
                </a:extLst>
              </a:tr>
              <a:tr h="0">
                <a:tc>
                  <a:txBody>
                    <a:bodyPr/>
                    <a:lstStyle/>
                    <a:p>
                      <a:pPr marL="0" marR="0" algn="ctr" rtl="1">
                        <a:lnSpc>
                          <a:spcPct val="107000"/>
                        </a:lnSpc>
                        <a:spcBef>
                          <a:spcPts val="0"/>
                        </a:spcBef>
                        <a:spcAft>
                          <a:spcPts val="800"/>
                        </a:spcAft>
                      </a:pPr>
                      <a:r>
                        <a:rPr lang="en-US" sz="1000" dirty="0">
                          <a:solidFill>
                            <a:schemeClr val="tx1"/>
                          </a:solidFill>
                          <a:effectLst/>
                          <a:latin typeface="Times New Roman" panose="02020603050405020304" pitchFamily="18" charset="0"/>
                          <a:cs typeface="Times New Roman" panose="02020603050405020304" pitchFamily="18" charset="0"/>
                        </a:rPr>
                        <a:t>MU₂</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12.8720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b="1" dirty="0">
                          <a:solidFill>
                            <a:schemeClr val="tx1"/>
                          </a:solidFill>
                          <a:effectLst/>
                          <a:latin typeface="Times New Roman" panose="02020603050405020304" pitchFamily="18" charset="0"/>
                          <a:cs typeface="Times New Roman" panose="02020603050405020304" pitchFamily="18" charset="0"/>
                        </a:rPr>
                        <a:t>SSA</a:t>
                      </a:r>
                      <a:endParaRPr lang="en-US"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1"/>
                    </a:solidFill>
                  </a:tcP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12.0000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87771820"/>
                  </a:ext>
                </a:extLst>
              </a:tr>
              <a:tr h="0">
                <a:tc>
                  <a:txBody>
                    <a:bodyPr/>
                    <a:lstStyle/>
                    <a:p>
                      <a:pPr marL="0" marR="0" algn="ctr" rtl="1">
                        <a:lnSpc>
                          <a:spcPct val="107000"/>
                        </a:lnSpc>
                        <a:spcBef>
                          <a:spcPts val="0"/>
                        </a:spcBef>
                        <a:spcAft>
                          <a:spcPts val="800"/>
                        </a:spcAft>
                      </a:pPr>
                      <a:r>
                        <a:rPr lang="en-US" sz="1000" dirty="0">
                          <a:solidFill>
                            <a:schemeClr val="tx1"/>
                          </a:solidFill>
                          <a:effectLst/>
                          <a:latin typeface="Times New Roman" panose="02020603050405020304" pitchFamily="18" charset="0"/>
                          <a:cs typeface="Times New Roman" panose="02020603050405020304" pitchFamily="18" charset="0"/>
                        </a:rPr>
                        <a:t>L₂</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12.1916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b="1" dirty="0">
                          <a:solidFill>
                            <a:schemeClr val="tx1"/>
                          </a:solidFill>
                          <a:effectLst/>
                          <a:latin typeface="Times New Roman" panose="02020603050405020304" pitchFamily="18" charset="0"/>
                          <a:cs typeface="Times New Roman" panose="02020603050405020304" pitchFamily="18" charset="0"/>
                        </a:rPr>
                        <a:t>MSF</a:t>
                      </a:r>
                      <a:endParaRPr lang="en-US"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1"/>
                    </a:solidFill>
                  </a:tcP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1.0986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01773523"/>
                  </a:ext>
                </a:extLst>
              </a:tr>
              <a:tr h="0">
                <a:tc>
                  <a:txBody>
                    <a:bodyPr/>
                    <a:lstStyle/>
                    <a:p>
                      <a:pPr marL="0" marR="0" algn="ctr" rtl="1">
                        <a:lnSpc>
                          <a:spcPct val="107000"/>
                        </a:lnSpc>
                        <a:spcBef>
                          <a:spcPts val="0"/>
                        </a:spcBef>
                        <a:spcAft>
                          <a:spcPts val="800"/>
                        </a:spcAft>
                      </a:pPr>
                      <a:r>
                        <a:rPr lang="en-US" sz="1000" dirty="0">
                          <a:solidFill>
                            <a:schemeClr val="tx1"/>
                          </a:solidFill>
                          <a:effectLst/>
                          <a:latin typeface="Times New Roman" panose="02020603050405020304" pitchFamily="18" charset="0"/>
                          <a:cs typeface="Times New Roman" panose="02020603050405020304" pitchFamily="18" charset="0"/>
                        </a:rPr>
                        <a:t>T₂</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12.0160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b="1" dirty="0">
                          <a:solidFill>
                            <a:schemeClr val="tx1"/>
                          </a:solidFill>
                          <a:effectLst/>
                          <a:latin typeface="Times New Roman" panose="02020603050405020304" pitchFamily="18" charset="0"/>
                          <a:cs typeface="Times New Roman" panose="02020603050405020304" pitchFamily="18" charset="0"/>
                        </a:rPr>
                        <a:t>MSQM</a:t>
                      </a:r>
                      <a:endParaRPr lang="en-US"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1"/>
                    </a:solidFill>
                  </a:tcP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0.9146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46965162"/>
                  </a:ext>
                </a:extLst>
              </a:tr>
              <a:tr h="0">
                <a:tc>
                  <a:txBody>
                    <a:bodyPr/>
                    <a:lstStyle/>
                    <a:p>
                      <a:pPr marL="0" marR="0" algn="ctr" rtl="1">
                        <a:lnSpc>
                          <a:spcPct val="107000"/>
                        </a:lnSpc>
                        <a:spcBef>
                          <a:spcPts val="0"/>
                        </a:spcBef>
                        <a:spcAft>
                          <a:spcPts val="800"/>
                        </a:spcAft>
                      </a:pPr>
                      <a:r>
                        <a:rPr lang="en-US" sz="1000" dirty="0">
                          <a:solidFill>
                            <a:schemeClr val="tx1"/>
                          </a:solidFill>
                          <a:effectLst/>
                          <a:latin typeface="Times New Roman" panose="02020603050405020304" pitchFamily="18" charset="0"/>
                          <a:cs typeface="Times New Roman" panose="02020603050405020304" pitchFamily="18" charset="0"/>
                        </a:rPr>
                        <a:t>R₂</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11.8728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b="1" dirty="0">
                          <a:solidFill>
                            <a:schemeClr val="tx1"/>
                          </a:solidFill>
                          <a:effectLst/>
                          <a:latin typeface="Times New Roman" panose="02020603050405020304" pitchFamily="18" charset="0"/>
                          <a:cs typeface="Times New Roman" panose="02020603050405020304" pitchFamily="18" charset="0"/>
                        </a:rPr>
                        <a:t>MTM</a:t>
                      </a:r>
                      <a:endParaRPr lang="en-US"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1"/>
                    </a:solidFill>
                  </a:tcP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27.4077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22501557"/>
                  </a:ext>
                </a:extLst>
              </a:tr>
              <a:tr h="0">
                <a:tc>
                  <a:txBody>
                    <a:bodyPr/>
                    <a:lstStyle/>
                    <a:p>
                      <a:pPr marL="0" marR="0" algn="ctr" rtl="1">
                        <a:lnSpc>
                          <a:spcPct val="107000"/>
                        </a:lnSpc>
                        <a:spcBef>
                          <a:spcPts val="0"/>
                        </a:spcBef>
                        <a:spcAft>
                          <a:spcPts val="800"/>
                        </a:spcAft>
                      </a:pPr>
                      <a:r>
                        <a:rPr lang="en-US" sz="1000" dirty="0">
                          <a:solidFill>
                            <a:schemeClr val="tx1"/>
                          </a:solidFill>
                          <a:effectLst/>
                          <a:latin typeface="Times New Roman" panose="02020603050405020304" pitchFamily="18" charset="0"/>
                          <a:cs typeface="Times New Roman" panose="02020603050405020304" pitchFamily="18" charset="0"/>
                        </a:rPr>
                        <a:t>LA₂</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12.4274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rtl="1">
                        <a:lnSpc>
                          <a:spcPct val="107000"/>
                        </a:lnSpc>
                        <a:spcBef>
                          <a:spcPts val="0"/>
                        </a:spcBef>
                        <a:spcAft>
                          <a:spcPts val="800"/>
                        </a:spcAft>
                      </a:pPr>
                      <a:r>
                        <a:rPr lang="en-US" sz="1000" b="1" dirty="0">
                          <a:solidFill>
                            <a:schemeClr val="tx1"/>
                          </a:solidFill>
                          <a:effectLst/>
                          <a:latin typeface="Times New Roman" panose="02020603050405020304" pitchFamily="18" charset="0"/>
                          <a:cs typeface="Times New Roman" panose="02020603050405020304" pitchFamily="18" charset="0"/>
                        </a:rPr>
                        <a:t>ALP₁</a:t>
                      </a:r>
                      <a:endParaRPr lang="en-US"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1"/>
                    </a:solidFill>
                  </a:tcPr>
                </a:tc>
                <a:tc>
                  <a:txBody>
                    <a:bodyPr/>
                    <a:lstStyle/>
                    <a:p>
                      <a:pPr marL="0" marR="0" algn="ctr" rtl="1">
                        <a:lnSpc>
                          <a:spcPct val="107000"/>
                        </a:lnSpc>
                        <a:spcBef>
                          <a:spcPts val="0"/>
                        </a:spcBef>
                        <a:spcAft>
                          <a:spcPts val="800"/>
                        </a:spcAft>
                      </a:pPr>
                      <a:r>
                        <a:rPr lang="en-US" sz="1000" dirty="0">
                          <a:effectLst/>
                          <a:latin typeface="Times New Roman" panose="02020603050405020304" pitchFamily="18" charset="0"/>
                          <a:cs typeface="Times New Roman" panose="02020603050405020304" pitchFamily="18" charset="0"/>
                        </a:rPr>
                        <a:t>23.8700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01939899"/>
                  </a:ext>
                </a:extLst>
              </a:tr>
            </a:tbl>
          </a:graphicData>
        </a:graphic>
      </p:graphicFrame>
    </p:spTree>
    <p:extLst>
      <p:ext uri="{BB962C8B-B14F-4D97-AF65-F5344CB8AC3E}">
        <p14:creationId xmlns:p14="http://schemas.microsoft.com/office/powerpoint/2010/main" val="2112062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631216"/>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تغییرات تراز دریا، دلایل و عوامل:</a:t>
            </a:r>
          </a:p>
          <a:p>
            <a:pPr algn="r" rtl="1"/>
            <a:endParaRPr lang="fa-IR" sz="2000" b="1" dirty="0">
              <a:solidFill>
                <a:srgbClr val="FF0000"/>
              </a:solidFill>
              <a:cs typeface="B Nazanin" panose="00000400000000000000" pitchFamily="2" charset="-78"/>
            </a:endParaRPr>
          </a:p>
          <a:p>
            <a:pPr marL="342900" indent="-342900" algn="ctr" rtl="1">
              <a:buFont typeface="Wingdings" panose="05000000000000000000" pitchFamily="2" charset="2"/>
              <a:buChar char="Ø"/>
            </a:pPr>
            <a:r>
              <a:rPr lang="fa-IR" sz="2000" b="1" dirty="0" smtClean="0">
                <a:cs typeface="B Nazanin" panose="00000400000000000000" pitchFamily="2" charset="-78"/>
              </a:rPr>
              <a:t>به طور کلی تغییرات تراز دریا را می‌توان ناشی از دو عامل اصلی دانست.</a:t>
            </a: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sp>
        <p:nvSpPr>
          <p:cNvPr id="6" name="Left-Right-Up Arrow 5"/>
          <p:cNvSpPr/>
          <p:nvPr/>
        </p:nvSpPr>
        <p:spPr>
          <a:xfrm>
            <a:off x="5043384" y="2893530"/>
            <a:ext cx="1523884" cy="1033324"/>
          </a:xfrm>
          <a:prstGeom prst="leftRigh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928338" y="3220069"/>
            <a:ext cx="2444262" cy="10090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anose="00000400000000000000" pitchFamily="2" charset="-78"/>
              </a:rPr>
              <a:t>عامل جزرومدی که ناشی از حرکات ماه و خورشید می‌باشد.</a:t>
            </a:r>
            <a:endParaRPr lang="en-US" b="1" dirty="0">
              <a:solidFill>
                <a:schemeClr val="tx1"/>
              </a:solidFill>
              <a:cs typeface="B Nazanin" panose="00000400000000000000" pitchFamily="2" charset="-78"/>
            </a:endParaRPr>
          </a:p>
        </p:txBody>
      </p:sp>
      <p:sp>
        <p:nvSpPr>
          <p:cNvPr id="8" name="Rounded Rectangle 7"/>
          <p:cNvSpPr/>
          <p:nvPr/>
        </p:nvSpPr>
        <p:spPr>
          <a:xfrm>
            <a:off x="2238052" y="3220068"/>
            <a:ext cx="2444262" cy="10090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anose="00000400000000000000" pitchFamily="2" charset="-78"/>
              </a:rPr>
              <a:t>عوامل غیرجزرومدی یا عوامل اقلیمی</a:t>
            </a:r>
            <a:endParaRPr lang="en-US" b="1" dirty="0">
              <a:solidFill>
                <a:schemeClr val="tx1"/>
              </a:solidFill>
              <a:cs typeface="B Nazanin" panose="00000400000000000000" pitchFamily="2" charset="-78"/>
            </a:endParaRPr>
          </a:p>
        </p:txBody>
      </p:sp>
      <p:sp>
        <p:nvSpPr>
          <p:cNvPr id="9" name="Down Arrow 8"/>
          <p:cNvSpPr/>
          <p:nvPr/>
        </p:nvSpPr>
        <p:spPr>
          <a:xfrm>
            <a:off x="8080131" y="4290646"/>
            <a:ext cx="237392" cy="560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717324" y="4940430"/>
            <a:ext cx="2848708" cy="12405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anose="00000400000000000000" pitchFamily="2" charset="-78"/>
              </a:rPr>
              <a:t>تغییراتی منظم که برای شناسایی کامل آن نیاز به داده‌هایی در حدود 19 سال داریم.</a:t>
            </a:r>
            <a:endParaRPr lang="en-US" b="1" dirty="0">
              <a:solidFill>
                <a:schemeClr val="tx1"/>
              </a:solidFill>
              <a:cs typeface="B Nazanin" panose="00000400000000000000" pitchFamily="2" charset="-78"/>
            </a:endParaRPr>
          </a:p>
        </p:txBody>
      </p:sp>
      <p:sp>
        <p:nvSpPr>
          <p:cNvPr id="11" name="Down Arrow 10"/>
          <p:cNvSpPr/>
          <p:nvPr/>
        </p:nvSpPr>
        <p:spPr>
          <a:xfrm>
            <a:off x="3341487" y="4290646"/>
            <a:ext cx="237392" cy="560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035829" y="4940430"/>
            <a:ext cx="2848708" cy="12405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anose="00000400000000000000" pitchFamily="2" charset="-78"/>
              </a:rPr>
              <a:t>تغییراتی که عمدتاً اثرات آن طولانی مدت می‌باشد مانند افزایش ارتفاع سطح دریا در مقیاس جهانی ناشی از گرمایش جهانی</a:t>
            </a:r>
            <a:endParaRPr lang="en-US" b="1" dirty="0">
              <a:solidFill>
                <a:schemeClr val="tx1"/>
              </a:solidFill>
              <a:cs typeface="B Nazanin" panose="00000400000000000000" pitchFamily="2" charset="-78"/>
            </a:endParaRPr>
          </a:p>
        </p:txBody>
      </p:sp>
      <p:sp>
        <p:nvSpPr>
          <p:cNvPr id="13" name="8-Point Star 12"/>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14</a:t>
            </a:r>
            <a:endParaRPr lang="en-US" dirty="0">
              <a:cs typeface="B Nazanin" panose="00000400000000000000" pitchFamily="2" charset="-78"/>
            </a:endParaRPr>
          </a:p>
        </p:txBody>
      </p:sp>
    </p:spTree>
    <p:extLst>
      <p:ext uri="{BB962C8B-B14F-4D97-AF65-F5344CB8AC3E}">
        <p14:creationId xmlns:p14="http://schemas.microsoft.com/office/powerpoint/2010/main" val="2754876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تغییرات تراز دریا، دلایل و عوامل:</a:t>
            </a: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6938" y="2074985"/>
            <a:ext cx="4064978" cy="294542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969" y="2074985"/>
            <a:ext cx="4545623" cy="2945423"/>
          </a:xfrm>
          <a:prstGeom prst="rect">
            <a:avLst/>
          </a:prstGeom>
        </p:spPr>
      </p:pic>
      <p:sp>
        <p:nvSpPr>
          <p:cNvPr id="14" name="Rounded Rectangle 13"/>
          <p:cNvSpPr/>
          <p:nvPr/>
        </p:nvSpPr>
        <p:spPr>
          <a:xfrm>
            <a:off x="7844203" y="5501055"/>
            <a:ext cx="2690447" cy="1009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anose="00000400000000000000" pitchFamily="2" charset="-78"/>
              </a:rPr>
              <a:t>داده های ایستگاه بندر امام خمینی</a:t>
            </a:r>
            <a:endParaRPr lang="en-US" b="1" dirty="0">
              <a:solidFill>
                <a:schemeClr val="tx1"/>
              </a:solidFill>
              <a:cs typeface="B Nazanin" panose="00000400000000000000" pitchFamily="2" charset="-78"/>
            </a:endParaRPr>
          </a:p>
        </p:txBody>
      </p:sp>
      <p:sp>
        <p:nvSpPr>
          <p:cNvPr id="15" name="Rounded Rectangle 14"/>
          <p:cNvSpPr/>
          <p:nvPr/>
        </p:nvSpPr>
        <p:spPr>
          <a:xfrm>
            <a:off x="1771649" y="5501055"/>
            <a:ext cx="2444262" cy="1009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anose="00000400000000000000" pitchFamily="2" charset="-78"/>
              </a:rPr>
              <a:t>داده های ایستگاه بندرامیرآباد</a:t>
            </a:r>
            <a:endParaRPr lang="en-US" b="1" dirty="0">
              <a:solidFill>
                <a:schemeClr val="tx1"/>
              </a:solidFill>
              <a:cs typeface="B Nazanin" panose="00000400000000000000" pitchFamily="2" charset="-78"/>
            </a:endParaRPr>
          </a:p>
        </p:txBody>
      </p:sp>
      <p:sp>
        <p:nvSpPr>
          <p:cNvPr id="11" name="8-Point Star 10"/>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15</a:t>
            </a:r>
            <a:endParaRPr lang="en-US" dirty="0">
              <a:cs typeface="B Nazanin" panose="00000400000000000000" pitchFamily="2" charset="-78"/>
            </a:endParaRPr>
          </a:p>
        </p:txBody>
      </p:sp>
    </p:spTree>
    <p:extLst>
      <p:ext uri="{BB962C8B-B14F-4D97-AF65-F5344CB8AC3E}">
        <p14:creationId xmlns:p14="http://schemas.microsoft.com/office/powerpoint/2010/main" val="406015950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تغییرات تراز دریا، دلایل و عوامل:</a:t>
            </a: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7844203" y="5501055"/>
            <a:ext cx="2690447" cy="1009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anose="00000400000000000000" pitchFamily="2" charset="-78"/>
              </a:rPr>
              <a:t>جزرومد در آب‌های خلیج فارس</a:t>
            </a:r>
            <a:endParaRPr lang="en-US" b="1" dirty="0">
              <a:solidFill>
                <a:schemeClr val="tx1"/>
              </a:solidFill>
              <a:cs typeface="B Nazanin" panose="00000400000000000000" pitchFamily="2" charset="-78"/>
            </a:endParaRPr>
          </a:p>
        </p:txBody>
      </p:sp>
      <p:sp>
        <p:nvSpPr>
          <p:cNvPr id="15" name="Rounded Rectangle 14"/>
          <p:cNvSpPr/>
          <p:nvPr/>
        </p:nvSpPr>
        <p:spPr>
          <a:xfrm>
            <a:off x="1771649" y="5501055"/>
            <a:ext cx="2444262" cy="1009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anose="00000400000000000000" pitchFamily="2" charset="-78"/>
              </a:rPr>
              <a:t>تراز آب در دریاچه خزر</a:t>
            </a:r>
            <a:endParaRPr lang="en-US" b="1" dirty="0">
              <a:solidFill>
                <a:schemeClr val="tx1"/>
              </a:solidFill>
              <a:cs typeface="B Nazanin" panose="00000400000000000000"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969" y="2210436"/>
            <a:ext cx="4985239" cy="309049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7916" y="2209166"/>
            <a:ext cx="5334000" cy="3091767"/>
          </a:xfrm>
          <a:prstGeom prst="rect">
            <a:avLst/>
          </a:prstGeom>
        </p:spPr>
      </p:pic>
      <p:sp>
        <p:nvSpPr>
          <p:cNvPr id="16" name="8-Point Star 15"/>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16</a:t>
            </a:r>
            <a:endParaRPr lang="en-US" dirty="0">
              <a:cs typeface="B Nazanin" panose="00000400000000000000" pitchFamily="2" charset="-78"/>
            </a:endParaRPr>
          </a:p>
        </p:txBody>
      </p:sp>
    </p:spTree>
    <p:extLst>
      <p:ext uri="{BB962C8B-B14F-4D97-AF65-F5344CB8AC3E}">
        <p14:creationId xmlns:p14="http://schemas.microsoft.com/office/powerpoint/2010/main" val="424894063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ext uri="{D42A27DB-BD31-4B8C-83A1-F6EECF244321}">
                <p14:modId xmlns:p14="http://schemas.microsoft.com/office/powerpoint/2010/main" val="3268742717"/>
              </p:ext>
            </p:extLst>
          </p:nvPr>
        </p:nvGraphicFramePr>
        <p:xfrm>
          <a:off x="2032000" y="1820658"/>
          <a:ext cx="8128000" cy="31652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Rectangle 10"/>
          <p:cNvSpPr/>
          <p:nvPr/>
        </p:nvSpPr>
        <p:spPr>
          <a:xfrm>
            <a:off x="873369" y="1746738"/>
            <a:ext cx="10970847" cy="1323439"/>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انواع روش‌های پایش تراز دریا:</a:t>
            </a: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7784" y="3102415"/>
            <a:ext cx="3244244" cy="1927743"/>
          </a:xfrm>
          <a:prstGeom prst="rect">
            <a:avLst/>
          </a:prstGeom>
        </p:spPr>
      </p:pic>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686800" y="3070177"/>
            <a:ext cx="3157416" cy="1915711"/>
          </a:xfrm>
          <a:prstGeom prst="rect">
            <a:avLst/>
          </a:prstGeom>
        </p:spPr>
      </p:pic>
      <p:sp>
        <p:nvSpPr>
          <p:cNvPr id="13" name="8-Point Star 12"/>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17</a:t>
            </a:r>
            <a:endParaRPr lang="en-US" dirty="0">
              <a:cs typeface="B Nazanin" panose="00000400000000000000" pitchFamily="2" charset="-78"/>
            </a:endParaRPr>
          </a:p>
        </p:txBody>
      </p:sp>
    </p:spTree>
    <p:extLst>
      <p:ext uri="{BB962C8B-B14F-4D97-AF65-F5344CB8AC3E}">
        <p14:creationId xmlns:p14="http://schemas.microsoft.com/office/powerpoint/2010/main" val="217273837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9892" y="1594338"/>
            <a:ext cx="8475785" cy="5098560"/>
          </a:xfrm>
          <a:prstGeom prst="rect">
            <a:avLst/>
          </a:prstGeom>
        </p:spPr>
      </p:pic>
      <p:sp>
        <p:nvSpPr>
          <p:cNvPr id="8" name="Rectangle 7"/>
          <p:cNvSpPr/>
          <p:nvPr/>
        </p:nvSpPr>
        <p:spPr>
          <a:xfrm>
            <a:off x="873369" y="1746738"/>
            <a:ext cx="10970847" cy="1631216"/>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مأموریت‌های ارتفاع‌سنجی </a:t>
            </a:r>
          </a:p>
          <a:p>
            <a:pPr algn="r" rtl="1"/>
            <a:r>
              <a:rPr lang="fa-IR" sz="2000" b="1" dirty="0" smtClean="0">
                <a:solidFill>
                  <a:srgbClr val="FF0000"/>
                </a:solidFill>
                <a:cs typeface="B Nazanin" panose="00000400000000000000" pitchFamily="2" charset="-78"/>
              </a:rPr>
              <a:t>در گذر زمان:</a:t>
            </a: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sp>
        <p:nvSpPr>
          <p:cNvPr id="9" name="8-Point Star 8"/>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18</a:t>
            </a:r>
            <a:endParaRPr lang="en-US" dirty="0">
              <a:cs typeface="B Nazanin" panose="00000400000000000000" pitchFamily="2" charset="-78"/>
            </a:endParaRPr>
          </a:p>
        </p:txBody>
      </p:sp>
    </p:spTree>
    <p:extLst>
      <p:ext uri="{BB962C8B-B14F-4D97-AF65-F5344CB8AC3E}">
        <p14:creationId xmlns:p14="http://schemas.microsoft.com/office/powerpoint/2010/main" val="198665647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409700"/>
            <a:ext cx="10970847" cy="4708981"/>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پایش تراز دریا:</a:t>
            </a:r>
          </a:p>
          <a:p>
            <a:pPr algn="r" rtl="1"/>
            <a:endParaRPr lang="fa-IR" sz="2000" b="1" dirty="0">
              <a:solidFill>
                <a:srgbClr val="FF0000"/>
              </a:solidFill>
              <a:cs typeface="B Nazanin" panose="00000400000000000000" pitchFamily="2" charset="-78"/>
            </a:endParaRPr>
          </a:p>
          <a:p>
            <a:pPr marL="342900" indent="-342900" algn="r" rtl="1">
              <a:lnSpc>
                <a:spcPct val="200000"/>
              </a:lnSpc>
              <a:buFont typeface="Wingdings" panose="05000000000000000000" pitchFamily="2" charset="2"/>
              <a:buChar char="Ø"/>
            </a:pPr>
            <a:r>
              <a:rPr lang="fa-IR" sz="2000" b="1" dirty="0" smtClean="0">
                <a:cs typeface="B Nazanin" panose="00000400000000000000" pitchFamily="2" charset="-78"/>
              </a:rPr>
              <a:t>اندازه گیری ارتفاع سطح دریا نسبت به یک مرجع ارتفاعی (سطح متوسط دریا، </a:t>
            </a:r>
            <a:r>
              <a:rPr lang="en-US" sz="2000" b="1" dirty="0" smtClean="0">
                <a:latin typeface="Times New Roman" panose="02020603050405020304" pitchFamily="18" charset="0"/>
                <a:cs typeface="Times New Roman" panose="02020603050405020304" pitchFamily="18" charset="0"/>
              </a:rPr>
              <a:t>LAT</a:t>
            </a:r>
            <a:r>
              <a:rPr lang="fa-IR" sz="2000" b="1" dirty="0" smtClean="0">
                <a:cs typeface="B Nazanin" panose="00000400000000000000" pitchFamily="2" charset="-78"/>
              </a:rPr>
              <a:t>، ژئوئید)</a:t>
            </a:r>
            <a:endParaRPr lang="fa-IR" sz="2000" b="1" dirty="0">
              <a:cs typeface="B Nazanin" panose="00000400000000000000" pitchFamily="2" charset="-78"/>
            </a:endParaRPr>
          </a:p>
          <a:p>
            <a:pPr marL="342900" indent="-342900" algn="r" rtl="1">
              <a:lnSpc>
                <a:spcPct val="200000"/>
              </a:lnSpc>
              <a:buFont typeface="Wingdings" panose="05000000000000000000" pitchFamily="2" charset="2"/>
              <a:buChar char="Ø"/>
            </a:pPr>
            <a:r>
              <a:rPr lang="fa-IR" sz="2000" b="1" dirty="0" smtClean="0">
                <a:cs typeface="B Nazanin" panose="00000400000000000000" pitchFamily="2" charset="-78"/>
              </a:rPr>
              <a:t>پوشش 70 درصدی سطح زمین از آب</a:t>
            </a:r>
          </a:p>
          <a:p>
            <a:pPr marL="342900" indent="-342900" algn="r" rtl="1">
              <a:lnSpc>
                <a:spcPct val="200000"/>
              </a:lnSpc>
              <a:buFont typeface="Wingdings" panose="05000000000000000000" pitchFamily="2" charset="2"/>
              <a:buChar char="Ø"/>
            </a:pPr>
            <a:r>
              <a:rPr lang="fa-IR" sz="2000" b="1" dirty="0" smtClean="0">
                <a:cs typeface="B Nazanin" panose="00000400000000000000" pitchFamily="2" charset="-78"/>
              </a:rPr>
              <a:t>اهمیت پایش ارتفاع سطح دریا در عرصه های اقتصادی، سیاسی، نظامی و تجاری</a:t>
            </a:r>
          </a:p>
          <a:p>
            <a:pPr marL="342900" indent="-342900" algn="r" rtl="1">
              <a:lnSpc>
                <a:spcPct val="200000"/>
              </a:lnSpc>
              <a:buFont typeface="Wingdings" panose="05000000000000000000" pitchFamily="2" charset="2"/>
              <a:buChar char="Ø"/>
            </a:pPr>
            <a:r>
              <a:rPr lang="fa-IR" sz="2000" b="1" dirty="0" smtClean="0">
                <a:cs typeface="B Nazanin" panose="00000400000000000000" pitchFamily="2" charset="-78"/>
              </a:rPr>
              <a:t>پایش روزانه ارتفاع سطح دریا به همراه ارائه پیش‌بینی آن به منظور خدمات رسانی به نهادها، مؤسسات، مراکز علمی و تحقیقاتی</a:t>
            </a:r>
          </a:p>
          <a:p>
            <a:pPr marL="342900" indent="-342900" algn="r" rtl="1">
              <a:lnSpc>
                <a:spcPct val="200000"/>
              </a:lnSpc>
              <a:buFont typeface="Wingdings" panose="05000000000000000000" pitchFamily="2" charset="2"/>
              <a:buChar char="Ø"/>
            </a:pPr>
            <a:r>
              <a:rPr lang="fa-IR" sz="2000" b="1" dirty="0" smtClean="0">
                <a:cs typeface="B Nazanin" panose="00000400000000000000" pitchFamily="2" charset="-78"/>
              </a:rPr>
              <a:t>سازمان نقشه‌برداری کشور متولی ارائه اطلاعات مکانی می‌باشد که با محوریت مدیریت آبنگاری و امورجزرومدی به انجام مأموریت‌های هیدروگرافی و پایش تراز دریا پرداخته و وظیفه تولید چارت‌های دریایی و ارائه اطلاعات مربوط به پایش تراز دریا را بر عهده دارد.</a:t>
            </a:r>
          </a:p>
          <a:p>
            <a:pPr marL="342900" indent="-342900" algn="r" rtl="1">
              <a:buFont typeface="Wingdings" panose="05000000000000000000" pitchFamily="2" charset="2"/>
              <a:buChar char="Ø"/>
            </a:pPr>
            <a:endParaRPr lang="fa-IR" sz="2000" b="1" dirty="0">
              <a:cs typeface="B Nazanin" panose="00000400000000000000" pitchFamily="2" charset="-78"/>
            </a:endParaRPr>
          </a:p>
        </p:txBody>
      </p:sp>
      <p:sp>
        <p:nvSpPr>
          <p:cNvPr id="6" name="8-Point Star 5"/>
          <p:cNvSpPr/>
          <p:nvPr/>
        </p:nvSpPr>
        <p:spPr>
          <a:xfrm>
            <a:off x="527538" y="6180992"/>
            <a:ext cx="413239" cy="457200"/>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1</a:t>
            </a:r>
            <a:endParaRPr lang="en-US" dirty="0">
              <a:cs typeface="B Nazanin" panose="00000400000000000000" pitchFamily="2" charset="-78"/>
            </a:endParaRPr>
          </a:p>
        </p:txBody>
      </p:sp>
    </p:spTree>
    <p:extLst>
      <p:ext uri="{BB962C8B-B14F-4D97-AF65-F5344CB8AC3E}">
        <p14:creationId xmlns:p14="http://schemas.microsoft.com/office/powerpoint/2010/main" val="358476943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1323439"/>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مأموریت‌های ارتفاع‌سنجی:</a:t>
            </a: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9"/>
          <a:stretch>
            <a:fillRect/>
          </a:stretch>
        </p:blipFill>
        <p:spPr>
          <a:xfrm>
            <a:off x="3218738" y="1520618"/>
            <a:ext cx="5173175" cy="5148833"/>
          </a:xfrm>
          <a:prstGeom prst="rect">
            <a:avLst/>
          </a:prstGeom>
        </p:spPr>
      </p:pic>
      <p:sp>
        <p:nvSpPr>
          <p:cNvPr id="10" name="8-Point Star 9"/>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19</a:t>
            </a:r>
            <a:endParaRPr lang="en-US" dirty="0">
              <a:cs typeface="B Nazanin" panose="00000400000000000000" pitchFamily="2" charset="-78"/>
            </a:endParaRPr>
          </a:p>
        </p:txBody>
      </p:sp>
    </p:spTree>
    <p:extLst>
      <p:ext uri="{BB962C8B-B14F-4D97-AF65-F5344CB8AC3E}">
        <p14:creationId xmlns:p14="http://schemas.microsoft.com/office/powerpoint/2010/main" val="391002421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1631216"/>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مبانی ارتفاع‌سنجی ماهواره‌ای:</a:t>
            </a:r>
          </a:p>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2677" y="1650672"/>
            <a:ext cx="4132453" cy="4421147"/>
          </a:xfrm>
          <a:prstGeom prst="rect">
            <a:avLst/>
          </a:prstGeom>
        </p:spPr>
      </p:pic>
      <p:pic>
        <p:nvPicPr>
          <p:cNvPr id="7" name="Picture 6"/>
          <p:cNvPicPr>
            <a:picLocks noChangeAspect="1"/>
          </p:cNvPicPr>
          <p:nvPr/>
        </p:nvPicPr>
        <p:blipFill>
          <a:blip r:embed="rId10"/>
          <a:stretch>
            <a:fillRect/>
          </a:stretch>
        </p:blipFill>
        <p:spPr>
          <a:xfrm>
            <a:off x="5005822" y="1650672"/>
            <a:ext cx="4315070" cy="4421147"/>
          </a:xfrm>
          <a:prstGeom prst="rect">
            <a:avLst/>
          </a:prstGeom>
        </p:spPr>
      </p:pic>
      <p:sp>
        <p:nvSpPr>
          <p:cNvPr id="10" name="8-Point Star 9"/>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20</a:t>
            </a:r>
            <a:endParaRPr lang="en-US" dirty="0">
              <a:cs typeface="B Nazanin" panose="00000400000000000000" pitchFamily="2" charset="-78"/>
            </a:endParaRPr>
          </a:p>
        </p:txBody>
      </p:sp>
    </p:spTree>
    <p:extLst>
      <p:ext uri="{BB962C8B-B14F-4D97-AF65-F5344CB8AC3E}">
        <p14:creationId xmlns:p14="http://schemas.microsoft.com/office/powerpoint/2010/main" val="266201967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1631216"/>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مبانی ارتفاع‌سنجی ماهواره‌ای:</a:t>
            </a:r>
          </a:p>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9024" y="1702620"/>
            <a:ext cx="2832977" cy="3086803"/>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3253" y="1746739"/>
            <a:ext cx="4865771" cy="3686908"/>
          </a:xfrm>
          <a:prstGeom prst="rect">
            <a:avLst/>
          </a:prstGeom>
        </p:spPr>
      </p:pic>
      <p:sp>
        <p:nvSpPr>
          <p:cNvPr id="4" name="TextBox 3"/>
          <p:cNvSpPr txBox="1"/>
          <p:nvPr/>
        </p:nvSpPr>
        <p:spPr>
          <a:xfrm>
            <a:off x="8255978" y="2238531"/>
            <a:ext cx="3328916" cy="3970318"/>
          </a:xfrm>
          <a:prstGeom prst="rect">
            <a:avLst/>
          </a:prstGeom>
          <a:noFill/>
        </p:spPr>
        <p:txBody>
          <a:bodyPr wrap="square" rtlCol="0">
            <a:spAutoFit/>
          </a:bodyPr>
          <a:lstStyle/>
          <a:p>
            <a:pPr algn="just" rtl="1"/>
            <a:r>
              <a:rPr lang="fa-IR" sz="1400" b="1" dirty="0" smtClean="0">
                <a:cs typeface="B Nazanin" panose="00000400000000000000" pitchFamily="2" charset="-78"/>
              </a:rPr>
              <a:t>ارتفاع‌سنجی ماهواره‌ای </a:t>
            </a:r>
            <a:r>
              <a:rPr lang="fa-IR" sz="1400" b="1" dirty="0">
                <a:cs typeface="B Nazanin" panose="00000400000000000000" pitchFamily="2" charset="-78"/>
              </a:rPr>
              <a:t>به لحاظ مفهومی عبارت است از ارسال یک پالس کوتاه در باند </a:t>
            </a:r>
            <a:r>
              <a:rPr lang="fa-IR" sz="1400" b="1" dirty="0" smtClean="0">
                <a:cs typeface="B Nazanin" panose="00000400000000000000" pitchFamily="2" charset="-78"/>
              </a:rPr>
              <a:t>مایکروویو امواج </a:t>
            </a:r>
            <a:r>
              <a:rPr lang="fa-IR" sz="1400" b="1" dirty="0">
                <a:cs typeface="B Nazanin" panose="00000400000000000000" pitchFamily="2" charset="-78"/>
              </a:rPr>
              <a:t>الکترومغناطیس با یک توان مشخص به سمت دریا، جایی که این پالس ارسالی پس از برخورد </a:t>
            </a:r>
            <a:r>
              <a:rPr lang="fa-IR" sz="1400" b="1" dirty="0" smtClean="0">
                <a:cs typeface="B Nazanin" panose="00000400000000000000" pitchFamily="2" charset="-78"/>
              </a:rPr>
              <a:t>با سطح </a:t>
            </a:r>
            <a:r>
              <a:rPr lang="fa-IR" sz="1400" b="1" dirty="0">
                <a:cs typeface="B Nazanin" panose="00000400000000000000" pitchFamily="2" charset="-78"/>
              </a:rPr>
              <a:t>دریا بخشی از سیگنال آن توسط سطح آب منعکس شده و توسط </a:t>
            </a:r>
            <a:r>
              <a:rPr lang="fa-IR" sz="1400" b="1" dirty="0" smtClean="0">
                <a:cs typeface="B Nazanin" panose="00000400000000000000" pitchFamily="2" charset="-78"/>
              </a:rPr>
              <a:t>ارتفاع‌سنج </a:t>
            </a:r>
            <a:r>
              <a:rPr lang="fa-IR" sz="1400" b="1" dirty="0">
                <a:cs typeface="B Nazanin" panose="00000400000000000000" pitchFamily="2" charset="-78"/>
              </a:rPr>
              <a:t>موجود بر </a:t>
            </a:r>
            <a:r>
              <a:rPr lang="fa-IR" sz="1400" b="1" dirty="0" smtClean="0">
                <a:cs typeface="B Nazanin" panose="00000400000000000000" pitchFamily="2" charset="-78"/>
              </a:rPr>
              <a:t>روی ماهواره </a:t>
            </a:r>
            <a:r>
              <a:rPr lang="fa-IR" sz="1400" b="1" dirty="0">
                <a:cs typeface="B Nazanin" panose="00000400000000000000" pitchFamily="2" charset="-78"/>
              </a:rPr>
              <a:t>دریافت میشود و زمان رفت و برگشت این سیگنال به عنوان نخستین مشاهده </a:t>
            </a:r>
            <a:r>
              <a:rPr lang="fa-IR" sz="1400" b="1" dirty="0" smtClean="0">
                <a:cs typeface="B Nazanin" panose="00000400000000000000" pitchFamily="2" charset="-78"/>
              </a:rPr>
              <a:t>ارتفاع‌سنجی محاسبه </a:t>
            </a:r>
            <a:r>
              <a:rPr lang="fa-IR" sz="1400" b="1" dirty="0">
                <a:cs typeface="B Nazanin" panose="00000400000000000000" pitchFamily="2" charset="-78"/>
              </a:rPr>
              <a:t>میگردد. در اصطلاح میتوان عبارت </a:t>
            </a:r>
            <a:r>
              <a:rPr lang="fa-IR" sz="1400" b="1" dirty="0" smtClean="0">
                <a:cs typeface="B Nazanin" panose="00000400000000000000" pitchFamily="2" charset="-78"/>
              </a:rPr>
              <a:t>ارتفاع‌سنجی </a:t>
            </a:r>
            <a:r>
              <a:rPr lang="fa-IR" sz="1400" b="1" dirty="0">
                <a:cs typeface="B Nazanin" panose="00000400000000000000" pitchFamily="2" charset="-78"/>
              </a:rPr>
              <a:t>راداری را به عنوان مفهومی کلی به کار برد.</a:t>
            </a:r>
          </a:p>
          <a:p>
            <a:pPr algn="just" rtl="1"/>
            <a:r>
              <a:rPr lang="fa-IR" sz="1400" b="1" dirty="0">
                <a:cs typeface="B Nazanin" panose="00000400000000000000" pitchFamily="2" charset="-78"/>
              </a:rPr>
              <a:t>زیرا آنچه که به تولید امواج در باند مایکرویو میپردازد رادار میباشد.</a:t>
            </a:r>
          </a:p>
          <a:p>
            <a:pPr algn="just" rtl="1"/>
            <a:r>
              <a:rPr lang="fa-IR" sz="1400" b="1" dirty="0" smtClean="0">
                <a:cs typeface="B Nazanin" panose="00000400000000000000" pitchFamily="2" charset="-78"/>
              </a:rPr>
              <a:t>ارتفاع‌سنجی </a:t>
            </a:r>
            <a:r>
              <a:rPr lang="fa-IR" sz="1400" b="1" dirty="0">
                <a:cs typeface="B Nazanin" panose="00000400000000000000" pitchFamily="2" charset="-78"/>
              </a:rPr>
              <a:t>ماهوارهای بر اساس </a:t>
            </a:r>
            <a:r>
              <a:rPr lang="fa-IR" sz="1400" b="1" dirty="0" smtClean="0">
                <a:cs typeface="B Nazanin" panose="00000400000000000000" pitchFamily="2" charset="-78"/>
              </a:rPr>
              <a:t>اندازه‌گیری </a:t>
            </a:r>
            <a:r>
              <a:rPr lang="fa-IR" sz="1400" b="1" dirty="0">
                <a:cs typeface="B Nazanin" panose="00000400000000000000" pitchFamily="2" charset="-78"/>
              </a:rPr>
              <a:t>زمان رفت و برگشت سیگنال ارسالی از ماهواره </a:t>
            </a:r>
            <a:r>
              <a:rPr lang="fa-IR" sz="1400" b="1" dirty="0" smtClean="0">
                <a:cs typeface="B Nazanin" panose="00000400000000000000" pitchFamily="2" charset="-78"/>
              </a:rPr>
              <a:t>و برخورد </a:t>
            </a:r>
            <a:r>
              <a:rPr lang="fa-IR" sz="1400" b="1" dirty="0">
                <a:cs typeface="B Nazanin" panose="00000400000000000000" pitchFamily="2" charset="-78"/>
              </a:rPr>
              <a:t>آن با سطح و سپس بازگشت سیگنال به ماهواره و دریافت آن توسط آنتن ماهواره </a:t>
            </a:r>
            <a:r>
              <a:rPr lang="fa-IR" sz="1400" b="1" dirty="0" smtClean="0">
                <a:cs typeface="B Nazanin" panose="00000400000000000000" pitchFamily="2" charset="-78"/>
              </a:rPr>
              <a:t>استوار است</a:t>
            </a:r>
            <a:r>
              <a:rPr lang="fa-IR" sz="1400" b="1" dirty="0">
                <a:cs typeface="B Nazanin" panose="00000400000000000000" pitchFamily="2" charset="-78"/>
              </a:rPr>
              <a:t>. این زمان با استفاده از مقیاس سرعت نور که همان سرعت امواج الکترومغناطیس میباشد </a:t>
            </a:r>
            <a:r>
              <a:rPr lang="fa-IR" sz="1400" b="1" dirty="0" smtClean="0">
                <a:cs typeface="B Nazanin" panose="00000400000000000000" pitchFamily="2" charset="-78"/>
              </a:rPr>
              <a:t>به فاصله </a:t>
            </a:r>
            <a:r>
              <a:rPr lang="fa-IR" sz="1400" b="1" dirty="0">
                <a:cs typeface="B Nazanin" panose="00000400000000000000" pitchFamily="2" charset="-78"/>
              </a:rPr>
              <a:t>بین ماهواره تا سطح آب یا  </a:t>
            </a:r>
            <a:r>
              <a:rPr lang="en-US" sz="1400" b="1" dirty="0" smtClean="0">
                <a:latin typeface="Times New Roman" panose="02020603050405020304" pitchFamily="18" charset="0"/>
                <a:cs typeface="Times New Roman" panose="02020603050405020304" pitchFamily="18" charset="0"/>
              </a:rPr>
              <a:t>Range</a:t>
            </a:r>
            <a:r>
              <a:rPr lang="fa-IR" sz="1400" b="1" dirty="0" smtClean="0">
                <a:latin typeface="Times New Roman" panose="02020603050405020304" pitchFamily="18" charset="0"/>
                <a:cs typeface="Times New Roman" panose="02020603050405020304" pitchFamily="18" charset="0"/>
              </a:rPr>
              <a:t> </a:t>
            </a:r>
            <a:r>
              <a:rPr lang="fa-IR" sz="1400" b="1" dirty="0" smtClean="0">
                <a:cs typeface="B Nazanin" panose="00000400000000000000" pitchFamily="2" charset="-78"/>
              </a:rPr>
              <a:t>تبدیل میشود.</a:t>
            </a:r>
            <a:endParaRPr lang="en-US" sz="1400" b="1" dirty="0">
              <a:cs typeface="B Nazanin" panose="00000400000000000000" pitchFamily="2" charset="-78"/>
            </a:endParaRPr>
          </a:p>
        </p:txBody>
      </p:sp>
      <p:pic>
        <p:nvPicPr>
          <p:cNvPr id="7" name="Picture 6"/>
          <p:cNvPicPr>
            <a:picLocks noChangeAspect="1"/>
          </p:cNvPicPr>
          <p:nvPr/>
        </p:nvPicPr>
        <p:blipFill>
          <a:blip r:embed="rId11"/>
          <a:stretch>
            <a:fillRect/>
          </a:stretch>
        </p:blipFill>
        <p:spPr>
          <a:xfrm>
            <a:off x="5423001" y="5195522"/>
            <a:ext cx="933450" cy="476250"/>
          </a:xfrm>
          <a:prstGeom prst="rect">
            <a:avLst/>
          </a:prstGeom>
        </p:spPr>
      </p:pic>
      <p:pic>
        <p:nvPicPr>
          <p:cNvPr id="11" name="Picture 10"/>
          <p:cNvPicPr>
            <a:picLocks noChangeAspect="1"/>
          </p:cNvPicPr>
          <p:nvPr/>
        </p:nvPicPr>
        <p:blipFill>
          <a:blip r:embed="rId12"/>
          <a:stretch>
            <a:fillRect/>
          </a:stretch>
        </p:blipFill>
        <p:spPr>
          <a:xfrm>
            <a:off x="6425325" y="5195522"/>
            <a:ext cx="1038225" cy="476250"/>
          </a:xfrm>
          <a:prstGeom prst="rect">
            <a:avLst/>
          </a:prstGeom>
        </p:spPr>
      </p:pic>
      <p:sp>
        <p:nvSpPr>
          <p:cNvPr id="13" name="8-Point Star 12"/>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21</a:t>
            </a:r>
            <a:endParaRPr lang="en-US" dirty="0">
              <a:cs typeface="B Nazanin" panose="00000400000000000000" pitchFamily="2" charset="-78"/>
            </a:endParaRPr>
          </a:p>
        </p:txBody>
      </p:sp>
    </p:spTree>
    <p:extLst>
      <p:ext uri="{BB962C8B-B14F-4D97-AF65-F5344CB8AC3E}">
        <p14:creationId xmlns:p14="http://schemas.microsoft.com/office/powerpoint/2010/main" val="221499474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1631216"/>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مبانی ارتفاع‌سنجی ماهواره‌ای:</a:t>
            </a:r>
          </a:p>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9"/>
          <a:stretch>
            <a:fillRect/>
          </a:stretch>
        </p:blipFill>
        <p:spPr>
          <a:xfrm>
            <a:off x="7130783" y="2356703"/>
            <a:ext cx="4637233" cy="411285"/>
          </a:xfrm>
          <a:prstGeom prst="rect">
            <a:avLst/>
          </a:prstGeom>
        </p:spPr>
      </p:pic>
      <p:pic>
        <p:nvPicPr>
          <p:cNvPr id="10" name="Picture 9"/>
          <p:cNvPicPr>
            <a:picLocks noChangeAspect="1"/>
          </p:cNvPicPr>
          <p:nvPr/>
        </p:nvPicPr>
        <p:blipFill>
          <a:blip r:embed="rId10"/>
          <a:stretch>
            <a:fillRect/>
          </a:stretch>
        </p:blipFill>
        <p:spPr>
          <a:xfrm>
            <a:off x="7130783" y="3000820"/>
            <a:ext cx="4637233" cy="421094"/>
          </a:xfrm>
          <a:prstGeom prst="rect">
            <a:avLst/>
          </a:prstGeom>
        </p:spPr>
      </p:pic>
      <p:pic>
        <p:nvPicPr>
          <p:cNvPr id="11" name="Picture 10"/>
          <p:cNvPicPr>
            <a:picLocks noChangeAspect="1"/>
          </p:cNvPicPr>
          <p:nvPr/>
        </p:nvPicPr>
        <p:blipFill>
          <a:blip r:embed="rId11"/>
          <a:stretch>
            <a:fillRect/>
          </a:stretch>
        </p:blipFill>
        <p:spPr>
          <a:xfrm>
            <a:off x="347784" y="1575775"/>
            <a:ext cx="6534150" cy="4842610"/>
          </a:xfrm>
          <a:prstGeom prst="rect">
            <a:avLst/>
          </a:prstGeom>
        </p:spPr>
      </p:pic>
      <p:sp>
        <p:nvSpPr>
          <p:cNvPr id="12" name="Rectangle 11"/>
          <p:cNvSpPr/>
          <p:nvPr/>
        </p:nvSpPr>
        <p:spPr>
          <a:xfrm>
            <a:off x="10005646" y="3815862"/>
            <a:ext cx="1762370" cy="6066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anose="00000400000000000000" pitchFamily="2" charset="-78"/>
              </a:rPr>
              <a:t>تصحیحات اتمسفری</a:t>
            </a:r>
            <a:endParaRPr lang="en-US" b="1" dirty="0">
              <a:solidFill>
                <a:schemeClr val="tx1"/>
              </a:solidFill>
              <a:cs typeface="B Nazanin" panose="00000400000000000000" pitchFamily="2" charset="-78"/>
            </a:endParaRPr>
          </a:p>
        </p:txBody>
      </p:sp>
      <p:sp>
        <p:nvSpPr>
          <p:cNvPr id="13" name="Rectangle 12"/>
          <p:cNvSpPr/>
          <p:nvPr/>
        </p:nvSpPr>
        <p:spPr>
          <a:xfrm>
            <a:off x="10055470" y="4842856"/>
            <a:ext cx="1762370" cy="16894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rtl="1">
              <a:buFont typeface="Wingdings" panose="05000000000000000000" pitchFamily="2" charset="2"/>
              <a:buChar char="Ø"/>
            </a:pPr>
            <a:r>
              <a:rPr lang="fa-IR" sz="1600" b="1" dirty="0" smtClean="0">
                <a:solidFill>
                  <a:schemeClr val="tx1"/>
                </a:solidFill>
                <a:cs typeface="B Nazanin" panose="00000400000000000000" pitchFamily="2" charset="-78"/>
              </a:rPr>
              <a:t>اثرات یونسفری</a:t>
            </a:r>
          </a:p>
          <a:p>
            <a:pPr marL="285750" indent="-285750" algn="ctr" rtl="1">
              <a:buFont typeface="Wingdings" panose="05000000000000000000" pitchFamily="2" charset="2"/>
              <a:buChar char="Ø"/>
            </a:pPr>
            <a:r>
              <a:rPr lang="fa-IR" sz="1600" b="1" dirty="0" smtClean="0">
                <a:solidFill>
                  <a:schemeClr val="tx1"/>
                </a:solidFill>
                <a:cs typeface="B Nazanin" panose="00000400000000000000" pitchFamily="2" charset="-78"/>
              </a:rPr>
              <a:t>اثرات تروپوسفری</a:t>
            </a:r>
          </a:p>
          <a:p>
            <a:pPr marL="285750" indent="-285750" algn="ctr" rtl="1">
              <a:buFont typeface="Wingdings" panose="05000000000000000000" pitchFamily="2" charset="2"/>
              <a:buChar char="Ø"/>
            </a:pPr>
            <a:r>
              <a:rPr lang="fa-IR" sz="1600" b="1" dirty="0" smtClean="0">
                <a:solidFill>
                  <a:schemeClr val="tx1"/>
                </a:solidFill>
                <a:cs typeface="B Nazanin" panose="00000400000000000000" pitchFamily="2" charset="-78"/>
              </a:rPr>
              <a:t>اثر بایاس سطح دریا</a:t>
            </a:r>
          </a:p>
        </p:txBody>
      </p:sp>
      <p:sp>
        <p:nvSpPr>
          <p:cNvPr id="14" name="Rectangle 13"/>
          <p:cNvSpPr/>
          <p:nvPr/>
        </p:nvSpPr>
        <p:spPr>
          <a:xfrm>
            <a:off x="7812453" y="3819974"/>
            <a:ext cx="1762370" cy="6066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anose="00000400000000000000" pitchFamily="2" charset="-78"/>
              </a:rPr>
              <a:t>تصحیحات ژئوفیزیکی</a:t>
            </a:r>
            <a:endParaRPr lang="en-US" b="1" dirty="0">
              <a:solidFill>
                <a:schemeClr val="tx1"/>
              </a:solidFill>
              <a:cs typeface="B Nazanin" panose="00000400000000000000" pitchFamily="2" charset="-78"/>
            </a:endParaRPr>
          </a:p>
        </p:txBody>
      </p:sp>
      <p:sp>
        <p:nvSpPr>
          <p:cNvPr id="15" name="Rectangle 14"/>
          <p:cNvSpPr/>
          <p:nvPr/>
        </p:nvSpPr>
        <p:spPr>
          <a:xfrm>
            <a:off x="7812453" y="4842856"/>
            <a:ext cx="1787281" cy="16894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rtl="1">
              <a:buFont typeface="Wingdings" panose="05000000000000000000" pitchFamily="2" charset="2"/>
              <a:buChar char="Ø"/>
            </a:pPr>
            <a:r>
              <a:rPr lang="fa-IR" sz="1600" b="1" dirty="0" smtClean="0">
                <a:solidFill>
                  <a:schemeClr val="tx1"/>
                </a:solidFill>
                <a:cs typeface="B Nazanin" panose="00000400000000000000" pitchFamily="2" charset="-78"/>
              </a:rPr>
              <a:t>اثرات جزرومدی</a:t>
            </a:r>
          </a:p>
          <a:p>
            <a:pPr marL="285750" indent="-285750" algn="ctr" rtl="1">
              <a:buFont typeface="Wingdings" panose="05000000000000000000" pitchFamily="2" charset="2"/>
              <a:buChar char="Ø"/>
            </a:pPr>
            <a:r>
              <a:rPr lang="fa-IR" sz="1600" b="1" dirty="0" smtClean="0">
                <a:solidFill>
                  <a:schemeClr val="tx1"/>
                </a:solidFill>
                <a:cs typeface="B Nazanin" panose="00000400000000000000" pitchFamily="2" charset="-78"/>
              </a:rPr>
              <a:t>اثرات فشار اتمسفری</a:t>
            </a:r>
          </a:p>
          <a:p>
            <a:pPr marL="285750" indent="-285750" algn="ctr" rtl="1">
              <a:buFont typeface="Wingdings" panose="05000000000000000000" pitchFamily="2" charset="2"/>
              <a:buChar char="Ø"/>
            </a:pPr>
            <a:r>
              <a:rPr lang="fa-IR" sz="1600" b="1" dirty="0" smtClean="0">
                <a:solidFill>
                  <a:schemeClr val="tx1"/>
                </a:solidFill>
                <a:cs typeface="B Nazanin" panose="00000400000000000000" pitchFamily="2" charset="-78"/>
              </a:rPr>
              <a:t>اثر ژئوئید</a:t>
            </a:r>
            <a:endParaRPr lang="en-US" sz="1600" b="1" dirty="0">
              <a:solidFill>
                <a:schemeClr val="tx1"/>
              </a:solidFill>
              <a:cs typeface="B Nazanin" panose="00000400000000000000" pitchFamily="2" charset="-78"/>
            </a:endParaRPr>
          </a:p>
        </p:txBody>
      </p:sp>
      <p:sp>
        <p:nvSpPr>
          <p:cNvPr id="16" name="Down Arrow 15"/>
          <p:cNvSpPr/>
          <p:nvPr/>
        </p:nvSpPr>
        <p:spPr>
          <a:xfrm>
            <a:off x="10752016" y="4422531"/>
            <a:ext cx="269630" cy="42032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8571278" y="4438628"/>
            <a:ext cx="269630" cy="42032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8-Point Star 18"/>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22</a:t>
            </a:r>
            <a:endParaRPr lang="en-US" dirty="0">
              <a:cs typeface="B Nazanin" panose="00000400000000000000" pitchFamily="2" charset="-78"/>
            </a:endParaRPr>
          </a:p>
        </p:txBody>
      </p:sp>
    </p:spTree>
    <p:extLst>
      <p:ext uri="{BB962C8B-B14F-4D97-AF65-F5344CB8AC3E}">
        <p14:creationId xmlns:p14="http://schemas.microsoft.com/office/powerpoint/2010/main" val="346755071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2862322"/>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تغییرات دینامیکی دریا:</a:t>
            </a:r>
          </a:p>
          <a:p>
            <a:pPr algn="just" rtl="1">
              <a:lnSpc>
                <a:spcPct val="150000"/>
              </a:lnSpc>
            </a:pPr>
            <a:r>
              <a:rPr lang="fa-IR" sz="2000" b="1" dirty="0">
                <a:cs typeface="B Nazanin" panose="00000400000000000000" pitchFamily="2" charset="-78"/>
              </a:rPr>
              <a:t>برخلاف تصور ما از یک سطح آب آرام، سطح اقیانوس جهانی دارای "تپه‌ها" و "دره‌ها"ی دائمی و موقتی است. این پستی و بلندی‌ها که می‌توانند تا حدود دو متر اختلاف ارتفاع داشته باشند، نتیجه مستقیم حرکت و دینامیک آب هستند. به مجموعه این تغییرات و ناهمواری‌ها، "تغییرات دینامیکی دریا" می‌گویند</a:t>
            </a:r>
            <a:r>
              <a:rPr lang="fa-IR" sz="2000" b="1" dirty="0" smtClean="0">
                <a:cs typeface="B Nazanin" panose="00000400000000000000" pitchFamily="2" charset="-78"/>
              </a:rPr>
              <a:t>.</a:t>
            </a:r>
          </a:p>
          <a:p>
            <a:pPr algn="just" rtl="1">
              <a:lnSpc>
                <a:spcPct val="150000"/>
              </a:lnSpc>
            </a:pPr>
            <a:endParaRPr lang="fa-IR" sz="2000" b="1" dirty="0">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1651435491"/>
              </p:ext>
            </p:extLst>
          </p:nvPr>
        </p:nvGraphicFramePr>
        <p:xfrm>
          <a:off x="2917541" y="3374912"/>
          <a:ext cx="5775569" cy="246829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8-Point Star 8"/>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23</a:t>
            </a:r>
            <a:endParaRPr lang="en-US" dirty="0">
              <a:cs typeface="B Nazanin" panose="00000400000000000000" pitchFamily="2" charset="-78"/>
            </a:endParaRPr>
          </a:p>
        </p:txBody>
      </p:sp>
    </p:spTree>
    <p:extLst>
      <p:ext uri="{BB962C8B-B14F-4D97-AF65-F5344CB8AC3E}">
        <p14:creationId xmlns:p14="http://schemas.microsoft.com/office/powerpoint/2010/main" val="134808349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1477328"/>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تغییرات دینامیکی دریا:</a:t>
            </a:r>
          </a:p>
          <a:p>
            <a:pPr algn="just" rtl="1">
              <a:lnSpc>
                <a:spcPct val="150000"/>
              </a:lnSpc>
            </a:pPr>
            <a:endParaRPr lang="fa-IR" sz="2000" b="1" dirty="0">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9"/>
          <a:stretch>
            <a:fillRect/>
          </a:stretch>
        </p:blipFill>
        <p:spPr>
          <a:xfrm>
            <a:off x="1432823" y="2346446"/>
            <a:ext cx="6498981" cy="3280630"/>
          </a:xfrm>
          <a:prstGeom prst="rect">
            <a:avLst/>
          </a:prstGeom>
        </p:spPr>
      </p:pic>
      <p:sp>
        <p:nvSpPr>
          <p:cNvPr id="9" name="TextBox 8"/>
          <p:cNvSpPr txBox="1"/>
          <p:nvPr/>
        </p:nvSpPr>
        <p:spPr>
          <a:xfrm>
            <a:off x="8530981" y="3195952"/>
            <a:ext cx="3020890" cy="147732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SLA = SSH – MSL(MSS)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ADT = SSH – Geoid</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MDT = MSL - Geoid</a:t>
            </a:r>
            <a:endParaRPr lang="en-US" dirty="0">
              <a:latin typeface="Times New Roman" panose="02020603050405020304" pitchFamily="18" charset="0"/>
              <a:cs typeface="Times New Roman" panose="02020603050405020304" pitchFamily="18" charset="0"/>
            </a:endParaRPr>
          </a:p>
        </p:txBody>
      </p:sp>
      <p:sp>
        <p:nvSpPr>
          <p:cNvPr id="11" name="8-Point Star 10"/>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24</a:t>
            </a:r>
            <a:endParaRPr lang="en-US" dirty="0">
              <a:cs typeface="B Nazanin" panose="00000400000000000000" pitchFamily="2" charset="-78"/>
            </a:endParaRPr>
          </a:p>
        </p:txBody>
      </p:sp>
    </p:spTree>
    <p:extLst>
      <p:ext uri="{BB962C8B-B14F-4D97-AF65-F5344CB8AC3E}">
        <p14:creationId xmlns:p14="http://schemas.microsoft.com/office/powerpoint/2010/main" val="58429296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4431983"/>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توپوگرافی دینامیکی مطلق و میانگین:</a:t>
            </a:r>
            <a:endParaRPr lang="en-US" sz="2000" b="1" dirty="0" smtClean="0">
              <a:solidFill>
                <a:srgbClr val="FF0000"/>
              </a:solidFill>
              <a:cs typeface="B Nazanin" panose="00000400000000000000" pitchFamily="2" charset="-78"/>
            </a:endParaRPr>
          </a:p>
          <a:p>
            <a:pPr algn="r" rtl="1"/>
            <a:endParaRPr lang="en-US" sz="2000" b="1" dirty="0">
              <a:solidFill>
                <a:srgbClr val="FF0000"/>
              </a:solidFill>
              <a:cs typeface="B Nazanin" panose="00000400000000000000" pitchFamily="2" charset="-78"/>
            </a:endParaRPr>
          </a:p>
          <a:p>
            <a:pPr algn="r" rtl="1"/>
            <a:r>
              <a:rPr lang="fa-IR" sz="2000" dirty="0" smtClean="0">
                <a:cs typeface="B Nazanin" panose="00000400000000000000" pitchFamily="2" charset="-78"/>
              </a:rPr>
              <a:t> توپوگرافی </a:t>
            </a:r>
            <a:r>
              <a:rPr lang="fa-IR" sz="2000" dirty="0">
                <a:cs typeface="B Nazanin" panose="00000400000000000000" pitchFamily="2" charset="-78"/>
              </a:rPr>
              <a:t>دینامیکی اساساً نقشه پستی و بلندی‌های سطح اقیانوس است که به دلیل حرکت آب ایجاد شده است. برای درک آن، ابتدا باید سطح مرجع را </a:t>
            </a:r>
            <a:r>
              <a:rPr lang="fa-IR" sz="2000" dirty="0" smtClean="0">
                <a:cs typeface="B Nazanin" panose="00000400000000000000" pitchFamily="2" charset="-78"/>
              </a:rPr>
              <a:t>بشناسیم:</a:t>
            </a:r>
          </a:p>
          <a:p>
            <a:pPr algn="just" rtl="1">
              <a:lnSpc>
                <a:spcPct val="150000"/>
              </a:lnSpc>
            </a:pPr>
            <a:r>
              <a:rPr lang="fa-IR" sz="2000" dirty="0" smtClean="0">
                <a:cs typeface="B Nazanin" panose="00000400000000000000" pitchFamily="2" charset="-78"/>
              </a:rPr>
              <a:t>تصور </a:t>
            </a:r>
            <a:r>
              <a:rPr lang="fa-IR" sz="2000" dirty="0">
                <a:cs typeface="B Nazanin" panose="00000400000000000000" pitchFamily="2" charset="-78"/>
              </a:rPr>
              <a:t>کنید زمین کاملاً پوشیده از آب بود و هیچ جریان، باد یا جزرومدی وجود نداشت. در این حالت، آب تحت تأثیر نیروی گرانش، یک سطح هم‌پتانسیل را تشکیل می‌داد که به آن ژئوئید می‌گویند. ژئوئید نماینده یک اقیانوس کاملاً ساکن است</a:t>
            </a:r>
            <a:r>
              <a:rPr lang="fa-IR" sz="2000" dirty="0" smtClean="0">
                <a:cs typeface="B Nazanin" panose="00000400000000000000" pitchFamily="2" charset="-78"/>
              </a:rPr>
              <a:t>. </a:t>
            </a:r>
          </a:p>
          <a:p>
            <a:pPr algn="just" rtl="1">
              <a:lnSpc>
                <a:spcPct val="150000"/>
              </a:lnSpc>
            </a:pPr>
            <a:r>
              <a:rPr lang="fa-IR" sz="2000" dirty="0" smtClean="0">
                <a:solidFill>
                  <a:srgbClr val="00B050"/>
                </a:solidFill>
                <a:cs typeface="B Nazanin" panose="00000400000000000000" pitchFamily="2" charset="-78"/>
              </a:rPr>
              <a:t>توپوگرافی </a:t>
            </a:r>
            <a:r>
              <a:rPr lang="fa-IR" sz="2000" dirty="0">
                <a:solidFill>
                  <a:srgbClr val="00B050"/>
                </a:solidFill>
                <a:cs typeface="B Nazanin" panose="00000400000000000000" pitchFamily="2" charset="-78"/>
              </a:rPr>
              <a:t>دینامیکی </a:t>
            </a:r>
            <a:r>
              <a:rPr lang="fa-IR" sz="2000" dirty="0">
                <a:cs typeface="B Nazanin" panose="00000400000000000000" pitchFamily="2" charset="-78"/>
              </a:rPr>
              <a:t>برابر است با اختلاف ارتفاع سطح واقعی و لحظه‌ای دریا </a:t>
            </a:r>
            <a:r>
              <a:rPr lang="fa-IR" sz="2000" dirty="0" smtClean="0">
                <a:cs typeface="B Nazanin" panose="00000400000000000000" pitchFamily="2" charset="-78"/>
              </a:rPr>
              <a:t>از ژئوئید.</a:t>
            </a:r>
          </a:p>
          <a:p>
            <a:pPr algn="just" rtl="1">
              <a:lnSpc>
                <a:spcPct val="150000"/>
              </a:lnSpc>
            </a:pPr>
            <a:r>
              <a:rPr lang="fa-IR" sz="2000" dirty="0" smtClean="0">
                <a:cs typeface="B Nazanin" panose="00000400000000000000" pitchFamily="2" charset="-78"/>
              </a:rPr>
              <a:t>بنابراین</a:t>
            </a:r>
            <a:r>
              <a:rPr lang="fa-IR" sz="2000" dirty="0">
                <a:cs typeface="B Nazanin" panose="00000400000000000000" pitchFamily="2" charset="-78"/>
              </a:rPr>
              <a:t>، هر کجا که سطح دریا بالاتر از ژئوئید باشد (یک "تپه" آبی)، نشان‌دهنده تجمع آب و یک سیستم </a:t>
            </a:r>
            <a:r>
              <a:rPr lang="fa-IR" sz="2000" dirty="0" smtClean="0">
                <a:cs typeface="B Nazanin" panose="00000400000000000000" pitchFamily="2" charset="-78"/>
              </a:rPr>
              <a:t>کم فشار </a:t>
            </a:r>
            <a:r>
              <a:rPr lang="fa-IR" sz="2000" dirty="0">
                <a:cs typeface="B Nazanin" panose="00000400000000000000" pitchFamily="2" charset="-78"/>
              </a:rPr>
              <a:t>است و هر کجا پایین‌تر باشد (یک "دره" آبی)، نشان‌دهنده یک سیستم </a:t>
            </a:r>
            <a:r>
              <a:rPr lang="fa-IR" sz="2000" dirty="0" smtClean="0">
                <a:cs typeface="B Nazanin" panose="00000400000000000000" pitchFamily="2" charset="-78"/>
              </a:rPr>
              <a:t>پر‌فشار </a:t>
            </a:r>
            <a:r>
              <a:rPr lang="fa-IR" sz="2000" dirty="0">
                <a:cs typeface="B Nazanin" panose="00000400000000000000" pitchFamily="2" charset="-78"/>
              </a:rPr>
              <a:t>است. شیب همین توپوگرافی دینامیکی، نیروی اصلی محرکه جریان‌های ژئواستروفیک است؛ درست همان‌طور که آب روی یک سطح شیب‌دار زمینی به حرکت در می‌آید. </a:t>
            </a:r>
            <a:endParaRPr lang="fa-IR" sz="2000" dirty="0" smtClean="0">
              <a:cs typeface="B Nazanin" panose="00000400000000000000" pitchFamily="2" charset="-78"/>
            </a:endParaRPr>
          </a:p>
          <a:p>
            <a:pPr algn="ctr" rtl="1"/>
            <a:endParaRPr lang="fa-IR" sz="1100" b="1" dirty="0" smtClean="0">
              <a:cs typeface="B Nazanin" panose="00000400000000000000" pitchFamily="2" charset="-78"/>
            </a:endParaRPr>
          </a:p>
          <a:p>
            <a:pPr algn="r" rtl="1"/>
            <a:endParaRPr lang="fa-IR" sz="1100" b="1" dirty="0">
              <a:latin typeface="Times New Roman" panose="02020603050405020304" pitchFamily="18" charset="0"/>
              <a:cs typeface="Times New Roman" panose="02020603050405020304" pitchFamily="18" charset="0"/>
            </a:endParaRPr>
          </a:p>
        </p:txBody>
      </p:sp>
      <p:sp>
        <p:nvSpPr>
          <p:cNvPr id="9" name="8-Point Star 8"/>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25</a:t>
            </a:r>
            <a:endParaRPr lang="en-US" dirty="0">
              <a:cs typeface="B Nazanin" panose="00000400000000000000" pitchFamily="2" charset="-78"/>
            </a:endParaRPr>
          </a:p>
        </p:txBody>
      </p:sp>
    </p:spTree>
    <p:extLst>
      <p:ext uri="{BB962C8B-B14F-4D97-AF65-F5344CB8AC3E}">
        <p14:creationId xmlns:p14="http://schemas.microsoft.com/office/powerpoint/2010/main" val="87496628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4870564"/>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آنومالی سطح دریا:</a:t>
            </a:r>
            <a:endParaRPr lang="en-US" sz="2000" b="1" dirty="0" smtClean="0">
              <a:solidFill>
                <a:srgbClr val="FF0000"/>
              </a:solidFill>
              <a:cs typeface="B Nazanin" panose="00000400000000000000" pitchFamily="2" charset="-78"/>
            </a:endParaRPr>
          </a:p>
          <a:p>
            <a:pPr algn="r" rtl="1"/>
            <a:endParaRPr lang="fa-IR" sz="2000" b="1" dirty="0" smtClean="0">
              <a:solidFill>
                <a:srgbClr val="FF0000"/>
              </a:solidFill>
              <a:cs typeface="B Nazanin" panose="00000400000000000000" pitchFamily="2" charset="-78"/>
            </a:endParaRPr>
          </a:p>
          <a:p>
            <a:pPr algn="just" rtl="1">
              <a:lnSpc>
                <a:spcPct val="150000"/>
              </a:lnSpc>
            </a:pPr>
            <a:r>
              <a:rPr lang="fa-IR" dirty="0" smtClean="0">
                <a:cs typeface="B Nazanin" panose="00000400000000000000" pitchFamily="2" charset="-78"/>
              </a:rPr>
              <a:t>محاسبه </a:t>
            </a:r>
            <a:r>
              <a:rPr lang="fa-IR" dirty="0">
                <a:cs typeface="B Nazanin" panose="00000400000000000000" pitchFamily="2" charset="-78"/>
              </a:rPr>
              <a:t>دقیق ژئوئید در سراسر جهان کار بسیار پیچیده‌ای است. به همین دلیل، اقیانوس‌شناسان اغلب از یک کمیت دیگر به نام آنامولی </a:t>
            </a:r>
            <a:r>
              <a:rPr lang="fa-IR" dirty="0" smtClean="0">
                <a:cs typeface="B Nazanin" panose="00000400000000000000" pitchFamily="2" charset="-78"/>
              </a:rPr>
              <a:t>سطح </a:t>
            </a:r>
            <a:r>
              <a:rPr lang="fa-IR" dirty="0">
                <a:cs typeface="B Nazanin" panose="00000400000000000000" pitchFamily="2" charset="-78"/>
              </a:rPr>
              <a:t>دریا برای مطالعه تغییرات متغیر با زمان استفاده </a:t>
            </a:r>
            <a:r>
              <a:rPr lang="fa-IR" dirty="0" smtClean="0">
                <a:cs typeface="B Nazanin" panose="00000400000000000000" pitchFamily="2" charset="-78"/>
              </a:rPr>
              <a:t>میکنند.</a:t>
            </a:r>
          </a:p>
          <a:p>
            <a:pPr algn="just" rtl="1">
              <a:lnSpc>
                <a:spcPct val="150000"/>
              </a:lnSpc>
            </a:pPr>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SLA</a:t>
            </a:r>
            <a:r>
              <a:rPr lang="en-US" dirty="0" smtClean="0">
                <a:cs typeface="B Nazanin" panose="00000400000000000000" pitchFamily="2" charset="-78"/>
              </a:rPr>
              <a:t> </a:t>
            </a:r>
            <a:r>
              <a:rPr lang="fa-IR" dirty="0">
                <a:cs typeface="B Nazanin" panose="00000400000000000000" pitchFamily="2" charset="-78"/>
              </a:rPr>
              <a:t>به ما می‌گوید که سطح آب در یک لحظه خاص، چقدر از میانگین همیشگی خود بالاتر یا پایین‌تر است. این کمیت برای شناسایی پدیده‌های گذرا و متغیر مانند موارد زیر فوق‌العاده است</a:t>
            </a:r>
            <a:r>
              <a:rPr lang="fa-IR" dirty="0" smtClean="0">
                <a:cs typeface="B Nazanin" panose="00000400000000000000" pitchFamily="2" charset="-78"/>
              </a:rPr>
              <a:t>:</a:t>
            </a:r>
          </a:p>
          <a:p>
            <a:pPr marL="285750" indent="-285750" algn="just" rtl="1">
              <a:lnSpc>
                <a:spcPct val="150000"/>
              </a:lnSpc>
              <a:buFont typeface="Wingdings" panose="05000000000000000000" pitchFamily="2" charset="2"/>
              <a:buChar char="ü"/>
            </a:pPr>
            <a:r>
              <a:rPr lang="fa-IR" dirty="0" smtClean="0">
                <a:cs typeface="B Nazanin" panose="00000400000000000000" pitchFamily="2" charset="-78"/>
              </a:rPr>
              <a:t>گرداب‌ها (گرداب‌های </a:t>
            </a:r>
            <a:r>
              <a:rPr lang="fa-IR" dirty="0">
                <a:cs typeface="B Nazanin" panose="00000400000000000000" pitchFamily="2" charset="-78"/>
              </a:rPr>
              <a:t>آب گرم معمولاً به صورت یک تپه </a:t>
            </a:r>
            <a:r>
              <a:rPr lang="fa-IR" dirty="0" smtClean="0">
                <a:cs typeface="B Nazanin" panose="00000400000000000000" pitchFamily="2" charset="-78"/>
              </a:rPr>
              <a:t>(</a:t>
            </a:r>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SLA</a:t>
            </a:r>
            <a:r>
              <a:rPr lang="en-US" dirty="0" smtClean="0">
                <a:cs typeface="B Nazanin" panose="00000400000000000000" pitchFamily="2" charset="-78"/>
              </a:rPr>
              <a:t> </a:t>
            </a:r>
            <a:r>
              <a:rPr lang="fa-IR" dirty="0">
                <a:cs typeface="B Nazanin" panose="00000400000000000000" pitchFamily="2" charset="-78"/>
              </a:rPr>
              <a:t>مثبت) و گرداب‌های آب سرد به صورت یک دره </a:t>
            </a:r>
            <a:r>
              <a:rPr lang="fa-IR" dirty="0" smtClean="0">
                <a:cs typeface="B Nazanin" panose="00000400000000000000" pitchFamily="2" charset="-78"/>
              </a:rPr>
              <a:t>(</a:t>
            </a:r>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SLA</a:t>
            </a:r>
            <a:r>
              <a:rPr lang="en-US" dirty="0" smtClean="0">
                <a:cs typeface="B Nazanin" panose="00000400000000000000" pitchFamily="2" charset="-78"/>
              </a:rPr>
              <a:t> </a:t>
            </a:r>
            <a:r>
              <a:rPr lang="fa-IR" dirty="0">
                <a:cs typeface="B Nazanin" panose="00000400000000000000" pitchFamily="2" charset="-78"/>
              </a:rPr>
              <a:t>منفی) ظاهر می‌شوند</a:t>
            </a:r>
            <a:r>
              <a:rPr lang="fa-IR" dirty="0" smtClean="0">
                <a:cs typeface="B Nazanin" panose="00000400000000000000" pitchFamily="2" charset="-78"/>
              </a:rPr>
              <a:t>.</a:t>
            </a:r>
          </a:p>
          <a:p>
            <a:pPr marL="285750" indent="-285750" algn="just" rtl="1">
              <a:lnSpc>
                <a:spcPct val="150000"/>
              </a:lnSpc>
              <a:buFont typeface="Wingdings" panose="05000000000000000000" pitchFamily="2" charset="2"/>
              <a:buChar char="ü"/>
            </a:pPr>
            <a:r>
              <a:rPr lang="fa-IR" dirty="0" smtClean="0">
                <a:cs typeface="B Nazanin" panose="00000400000000000000" pitchFamily="2" charset="-78"/>
              </a:rPr>
              <a:t>نوسانات </a:t>
            </a:r>
            <a:r>
              <a:rPr lang="fa-IR" dirty="0">
                <a:cs typeface="B Nazanin" panose="00000400000000000000" pitchFamily="2" charset="-78"/>
              </a:rPr>
              <a:t>فصلی: تغییرات فصلی در دما و جریان آب، خود را در مقادیر </a:t>
            </a:r>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SLA</a:t>
            </a:r>
            <a:r>
              <a:rPr lang="en-US" dirty="0" smtClean="0">
                <a:cs typeface="B Nazanin" panose="00000400000000000000" pitchFamily="2" charset="-78"/>
              </a:rPr>
              <a:t> </a:t>
            </a:r>
            <a:r>
              <a:rPr lang="fa-IR" dirty="0">
                <a:cs typeface="B Nazanin" panose="00000400000000000000" pitchFamily="2" charset="-78"/>
              </a:rPr>
              <a:t>نشان می‌دهند</a:t>
            </a:r>
            <a:r>
              <a:rPr lang="fa-IR" dirty="0" smtClean="0">
                <a:cs typeface="B Nazanin" panose="00000400000000000000" pitchFamily="2" charset="-78"/>
              </a:rPr>
              <a:t>. امواج </a:t>
            </a:r>
            <a:r>
              <a:rPr lang="fa-IR" dirty="0">
                <a:cs typeface="B Nazanin" panose="00000400000000000000" pitchFamily="2" charset="-78"/>
              </a:rPr>
              <a:t>بزرگ‌مقیاس مانند امواج کلوین و راسبی</a:t>
            </a:r>
            <a:r>
              <a:rPr lang="fa-IR" dirty="0" smtClean="0">
                <a:cs typeface="B Nazanin" panose="00000400000000000000" pitchFamily="2" charset="-78"/>
              </a:rPr>
              <a:t>.</a:t>
            </a:r>
          </a:p>
          <a:p>
            <a:pPr algn="just" rtl="1">
              <a:lnSpc>
                <a:spcPct val="150000"/>
              </a:lnSpc>
            </a:pPr>
            <a:endParaRPr lang="fa-IR" dirty="0" smtClean="0">
              <a:cs typeface="B Nazanin" panose="00000400000000000000" pitchFamily="2" charset="-78"/>
            </a:endParaRPr>
          </a:p>
          <a:p>
            <a:pPr marL="285750" indent="-285750" algn="just" rtl="1">
              <a:lnSpc>
                <a:spcPct val="150000"/>
              </a:lnSpc>
              <a:buFont typeface="Wingdings" panose="05000000000000000000" pitchFamily="2" charset="2"/>
              <a:buChar char="Ø"/>
            </a:pPr>
            <a:r>
              <a:rPr lang="fa-IR" dirty="0" smtClean="0">
                <a:cs typeface="B Nazanin" panose="00000400000000000000" pitchFamily="2" charset="-78"/>
              </a:rPr>
              <a:t>چون </a:t>
            </a:r>
            <a:r>
              <a:rPr lang="fa-IR" dirty="0">
                <a:cs typeface="B Nazanin" panose="00000400000000000000" pitchFamily="2" charset="-78"/>
              </a:rPr>
              <a:t>استخراج جریان‌های لحظه‌ای مد نظر است و مدل دقیقی از ژئوئید خزر در دسترس نیست، از </a:t>
            </a:r>
            <a:r>
              <a:rPr lang="en-US" dirty="0">
                <a:latin typeface="Times New Roman" panose="02020603050405020304" pitchFamily="18" charset="0"/>
                <a:cs typeface="Times New Roman" panose="02020603050405020304" pitchFamily="18" charset="0"/>
              </a:rPr>
              <a:t>SLA</a:t>
            </a:r>
            <a:r>
              <a:rPr lang="en-US" dirty="0">
                <a:cs typeface="B Nazanin" panose="00000400000000000000" pitchFamily="2" charset="-78"/>
              </a:rPr>
              <a:t> </a:t>
            </a:r>
            <a:r>
              <a:rPr lang="fa-IR" dirty="0" smtClean="0">
                <a:cs typeface="B Nazanin" panose="00000400000000000000" pitchFamily="2" charset="-78"/>
              </a:rPr>
              <a:t> برای </a:t>
            </a:r>
            <a:r>
              <a:rPr lang="fa-IR" dirty="0">
                <a:cs typeface="B Nazanin" panose="00000400000000000000" pitchFamily="2" charset="-78"/>
              </a:rPr>
              <a:t>محاسبه جریانات ژئواستروفیک استفاده می‌شود که برای مطالعه تغییرات دینامیکی، ابزار بسیار مناسبی است.</a:t>
            </a:r>
          </a:p>
          <a:p>
            <a:pPr algn="just" rtl="1">
              <a:lnSpc>
                <a:spcPct val="150000"/>
              </a:lnSpc>
            </a:pPr>
            <a:endParaRPr lang="fa-IR" sz="1100" b="1" dirty="0" smtClean="0">
              <a:cs typeface="B Nazanin" panose="00000400000000000000" pitchFamily="2" charset="-78"/>
            </a:endParaRPr>
          </a:p>
          <a:p>
            <a:pPr algn="r" rtl="1"/>
            <a:endParaRPr lang="fa-IR" sz="1100" b="1" dirty="0">
              <a:latin typeface="Times New Roman" panose="02020603050405020304" pitchFamily="18" charset="0"/>
              <a:cs typeface="Times New Roman" panose="02020603050405020304" pitchFamily="18" charset="0"/>
            </a:endParaRPr>
          </a:p>
        </p:txBody>
      </p:sp>
      <p:sp>
        <p:nvSpPr>
          <p:cNvPr id="9" name="8-Point Star 8"/>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26</a:t>
            </a:r>
            <a:endParaRPr lang="en-US" dirty="0">
              <a:cs typeface="B Nazanin" panose="00000400000000000000" pitchFamily="2" charset="-78"/>
            </a:endParaRPr>
          </a:p>
        </p:txBody>
      </p:sp>
    </p:spTree>
    <p:extLst>
      <p:ext uri="{BB962C8B-B14F-4D97-AF65-F5344CB8AC3E}">
        <p14:creationId xmlns:p14="http://schemas.microsoft.com/office/powerpoint/2010/main" val="380592453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5355312"/>
          </a:xfrm>
          <a:prstGeom prst="rect">
            <a:avLst/>
          </a:prstGeom>
        </p:spPr>
        <p:txBody>
          <a:bodyPr wrap="square">
            <a:spAutoFit/>
          </a:bodyPr>
          <a:lstStyle/>
          <a:p>
            <a:pPr algn="r" rtl="1"/>
            <a:r>
              <a:rPr lang="fa-IR" sz="2400" b="1" dirty="0" smtClean="0">
                <a:solidFill>
                  <a:srgbClr val="FF0000"/>
                </a:solidFill>
                <a:cs typeface="B Nazanin" panose="00000400000000000000" pitchFamily="2" charset="-78"/>
              </a:rPr>
              <a:t>جریان‌های دریایی:</a:t>
            </a:r>
          </a:p>
          <a:p>
            <a:pPr algn="r" rtl="1"/>
            <a:endParaRPr lang="fa-IR" sz="2400" b="1" dirty="0" smtClean="0">
              <a:solidFill>
                <a:srgbClr val="FF0000"/>
              </a:solidFill>
              <a:cs typeface="B Nazanin" panose="00000400000000000000" pitchFamily="2" charset="-78"/>
            </a:endParaRPr>
          </a:p>
          <a:p>
            <a:pPr algn="just" rtl="1"/>
            <a:r>
              <a:rPr lang="fa-IR" dirty="0">
                <a:cs typeface="B Nazanin" panose="00000400000000000000" pitchFamily="2" charset="-78"/>
              </a:rPr>
              <a:t>جریان‌های دریایی به حرکت افقی و مداوم توده‌های عظیم آب در اقیانوس‌ها و دریاها گفته می‌شود. این جریان‌ها مانند «رودخانه‌هایی» هستند که در میان اقیانوس جاری شده و آب گرم را از مناطق استوایی به سمت قطب‌ها و آب سرد را از قطب‌ها به سمت مناطق استوایی انتقال می‌دهند. این پدیده نقش کلیدی در توزیع گرما، تنظیم آب و هوا و توزیع مواد مغذی در کره زمین ایفا می‌کند</a:t>
            </a:r>
            <a:r>
              <a:rPr lang="fa-IR" dirty="0" smtClean="0">
                <a:cs typeface="B Nazanin" panose="00000400000000000000" pitchFamily="2" charset="-78"/>
              </a:rPr>
              <a:t>. </a:t>
            </a:r>
          </a:p>
          <a:p>
            <a:pPr algn="just" rtl="1"/>
            <a:endParaRPr lang="fa-IR" dirty="0" smtClean="0">
              <a:cs typeface="B Nazanin" panose="00000400000000000000" pitchFamily="2" charset="-78"/>
            </a:endParaRPr>
          </a:p>
          <a:p>
            <a:pPr algn="just" rtl="1"/>
            <a:endParaRPr lang="fa-IR" dirty="0">
              <a:cs typeface="B Nazanin" panose="00000400000000000000" pitchFamily="2" charset="-78"/>
            </a:endParaRPr>
          </a:p>
          <a:p>
            <a:pPr algn="r" rtl="1"/>
            <a:r>
              <a:rPr lang="fa-IR" dirty="0">
                <a:cs typeface="B Nazanin" panose="00000400000000000000" pitchFamily="2" charset="-78"/>
              </a:rPr>
              <a:t>مطالعات اخیر نشان میدهد، میان اثرات آب و هوایی بلندمدت و </a:t>
            </a:r>
            <a:r>
              <a:rPr lang="fa-IR" dirty="0" smtClean="0">
                <a:cs typeface="B Nazanin" panose="00000400000000000000" pitchFamily="2" charset="-78"/>
              </a:rPr>
              <a:t>کوتاه مدت </a:t>
            </a:r>
            <a:r>
              <a:rPr lang="fa-IR" dirty="0">
                <a:cs typeface="B Nazanin" panose="00000400000000000000" pitchFamily="2" charset="-78"/>
              </a:rPr>
              <a:t>با جریان دریایی ارتباط </a:t>
            </a:r>
            <a:r>
              <a:rPr lang="fa-IR" dirty="0" smtClean="0">
                <a:cs typeface="B Nazanin" panose="00000400000000000000" pitchFamily="2" charset="-78"/>
              </a:rPr>
              <a:t>قابل</a:t>
            </a:r>
            <a:r>
              <a:rPr lang="en-US" dirty="0" smtClean="0">
                <a:cs typeface="B Nazanin" panose="00000400000000000000" pitchFamily="2" charset="-78"/>
              </a:rPr>
              <a:t> </a:t>
            </a:r>
            <a:r>
              <a:rPr lang="fa-IR" dirty="0" smtClean="0">
                <a:cs typeface="B Nazanin" panose="00000400000000000000" pitchFamily="2" charset="-78"/>
              </a:rPr>
              <a:t>توجهی </a:t>
            </a:r>
            <a:r>
              <a:rPr lang="fa-IR" dirty="0">
                <a:cs typeface="B Nazanin" panose="00000400000000000000" pitchFamily="2" charset="-78"/>
              </a:rPr>
              <a:t>برقرار است. همچنین اقیانوسها از عوامل پراهمیت و تأثیرگذار بر اقلیم جهان در مقیاس بلندمدت هستند. بعلاوه در مقیاسهای زمانی کوتاهتر، مثلاً بین </a:t>
            </a:r>
            <a:r>
              <a:rPr lang="fa-IR" dirty="0" smtClean="0">
                <a:cs typeface="B Nazanin" panose="00000400000000000000" pitchFamily="2" charset="-78"/>
              </a:rPr>
              <a:t>4تا7 سال</a:t>
            </a:r>
            <a:r>
              <a:rPr lang="fa-IR" dirty="0">
                <a:cs typeface="B Nazanin" panose="00000400000000000000" pitchFamily="2" charset="-78"/>
              </a:rPr>
              <a:t>، </a:t>
            </a:r>
            <a:r>
              <a:rPr lang="fa-IR" dirty="0" smtClean="0">
                <a:cs typeface="B Nazanin" panose="00000400000000000000" pitchFamily="2" charset="-78"/>
              </a:rPr>
              <a:t>پدیده هایی </a:t>
            </a:r>
            <a:r>
              <a:rPr lang="fa-IR" dirty="0">
                <a:cs typeface="B Nazanin" panose="00000400000000000000" pitchFamily="2" charset="-78"/>
              </a:rPr>
              <a:t>مثل چرخه النینو </a:t>
            </a:r>
            <a:r>
              <a:rPr lang="fa-IR" dirty="0" smtClean="0">
                <a:cs typeface="B Nazanin" panose="00000400000000000000" pitchFamily="2" charset="-78"/>
              </a:rPr>
              <a:t>اثر </a:t>
            </a:r>
            <a:r>
              <a:rPr lang="fa-IR" dirty="0">
                <a:cs typeface="B Nazanin" panose="00000400000000000000" pitchFamily="2" charset="-78"/>
              </a:rPr>
              <a:t>مهمی روی </a:t>
            </a:r>
            <a:r>
              <a:rPr lang="fa-IR" dirty="0" smtClean="0">
                <a:cs typeface="B Nazanin" panose="00000400000000000000" pitchFamily="2" charset="-78"/>
              </a:rPr>
              <a:t>آب</a:t>
            </a:r>
            <a:r>
              <a:rPr lang="en-US" dirty="0" smtClean="0">
                <a:cs typeface="B Nazanin" panose="00000400000000000000" pitchFamily="2" charset="-78"/>
              </a:rPr>
              <a:t> </a:t>
            </a:r>
            <a:r>
              <a:rPr lang="fa-IR" dirty="0" smtClean="0">
                <a:cs typeface="B Nazanin" panose="00000400000000000000" pitchFamily="2" charset="-78"/>
              </a:rPr>
              <a:t>وهوا </a:t>
            </a:r>
            <a:r>
              <a:rPr lang="fa-IR" dirty="0">
                <a:cs typeface="B Nazanin" panose="00000400000000000000" pitchFamily="2" charset="-78"/>
              </a:rPr>
              <a:t>و اقلیم کره زمین داشته است. جریانهای دریایی و اقیانوسی نقش زیادی در انتقال انرژی و درنتیجه توزیع دمایی دارند. لیکن بر اقلیم مناطق اثر </a:t>
            </a:r>
            <a:r>
              <a:rPr lang="fa-IR" dirty="0" smtClean="0">
                <a:cs typeface="B Nazanin" panose="00000400000000000000" pitchFamily="2" charset="-78"/>
              </a:rPr>
              <a:t>میگذارند</a:t>
            </a:r>
            <a:r>
              <a:rPr lang="en-US" dirty="0" smtClean="0">
                <a:cs typeface="B Nazanin" panose="00000400000000000000" pitchFamily="2" charset="-78"/>
              </a:rPr>
              <a:t> .</a:t>
            </a:r>
            <a:r>
              <a:rPr lang="fa-IR" dirty="0" smtClean="0">
                <a:cs typeface="B Nazanin" panose="00000400000000000000" pitchFamily="2" charset="-78"/>
              </a:rPr>
              <a:t>امروزه </a:t>
            </a:r>
            <a:r>
              <a:rPr lang="fa-IR" dirty="0">
                <a:cs typeface="B Nazanin" panose="00000400000000000000" pitchFamily="2" charset="-78"/>
              </a:rPr>
              <a:t>با افزایش تولید گازهای </a:t>
            </a:r>
            <a:r>
              <a:rPr lang="fa-IR" dirty="0" smtClean="0">
                <a:cs typeface="B Nazanin" panose="00000400000000000000" pitchFamily="2" charset="-78"/>
              </a:rPr>
              <a:t>گلخانه‌ای </a:t>
            </a:r>
            <a:r>
              <a:rPr lang="fa-IR" dirty="0">
                <a:cs typeface="B Nazanin" panose="00000400000000000000" pitchFamily="2" charset="-78"/>
              </a:rPr>
              <a:t>و گرم شدن جهانی زمین برهمکنش میان جریانات و اقلیم </a:t>
            </a:r>
            <a:r>
              <a:rPr lang="fa-IR" dirty="0" smtClean="0">
                <a:cs typeface="B Nazanin" panose="00000400000000000000" pitchFamily="2" charset="-78"/>
              </a:rPr>
              <a:t>به</a:t>
            </a:r>
            <a:r>
              <a:rPr lang="en-US" dirty="0" smtClean="0">
                <a:cs typeface="B Nazanin" panose="00000400000000000000" pitchFamily="2" charset="-78"/>
              </a:rPr>
              <a:t> </a:t>
            </a:r>
            <a:r>
              <a:rPr lang="fa-IR" dirty="0" smtClean="0">
                <a:cs typeface="B Nazanin" panose="00000400000000000000" pitchFamily="2" charset="-78"/>
              </a:rPr>
              <a:t>طور </a:t>
            </a:r>
            <a:r>
              <a:rPr lang="fa-IR" dirty="0">
                <a:cs typeface="B Nazanin" panose="00000400000000000000" pitchFamily="2" charset="-78"/>
              </a:rPr>
              <a:t>خاص </a:t>
            </a:r>
            <a:r>
              <a:rPr lang="fa-IR" dirty="0" smtClean="0">
                <a:cs typeface="B Nazanin" panose="00000400000000000000" pitchFamily="2" charset="-78"/>
              </a:rPr>
              <a:t>مورد</a:t>
            </a:r>
            <a:r>
              <a:rPr lang="en-US" dirty="0" smtClean="0">
                <a:cs typeface="B Nazanin" panose="00000400000000000000" pitchFamily="2" charset="-78"/>
              </a:rPr>
              <a:t> </a:t>
            </a:r>
            <a:r>
              <a:rPr lang="fa-IR" dirty="0" smtClean="0">
                <a:cs typeface="B Nazanin" panose="00000400000000000000" pitchFamily="2" charset="-78"/>
              </a:rPr>
              <a:t>توجه </a:t>
            </a:r>
            <a:r>
              <a:rPr lang="fa-IR" dirty="0">
                <a:cs typeface="B Nazanin" panose="00000400000000000000" pitchFamily="2" charset="-78"/>
              </a:rPr>
              <a:t>محققان قرارگرفته است. مطالعات فراوانی پیرامون اینکه چگونه گرم شدن </a:t>
            </a:r>
            <a:r>
              <a:rPr lang="fa-IR" dirty="0" smtClean="0">
                <a:cs typeface="B Nazanin" panose="00000400000000000000" pitchFamily="2" charset="-78"/>
              </a:rPr>
              <a:t>آب و هوا </a:t>
            </a:r>
            <a:r>
              <a:rPr lang="fa-IR" dirty="0">
                <a:cs typeface="B Nazanin" panose="00000400000000000000" pitchFamily="2" charset="-78"/>
              </a:rPr>
              <a:t>ممکن است گردش اقیانوسها را متأثر سازد و این امر تا چه حد میتواند اقلیم جهان را تحت تأثیر قرار دهد صورت گرفته است. برخی استدلال </a:t>
            </a:r>
            <a:r>
              <a:rPr lang="fa-IR" dirty="0" smtClean="0">
                <a:cs typeface="B Nazanin" panose="00000400000000000000" pitchFamily="2" charset="-78"/>
              </a:rPr>
              <a:t>کرده‌اند </a:t>
            </a:r>
            <a:r>
              <a:rPr lang="fa-IR" dirty="0">
                <a:cs typeface="B Nazanin" panose="00000400000000000000" pitchFamily="2" charset="-78"/>
              </a:rPr>
              <a:t>که این گرم شدن میتواند حرکت آبهای گرم به سمت قطب را متوقف سازد، که این امر </a:t>
            </a:r>
            <a:r>
              <a:rPr lang="fa-IR" dirty="0" smtClean="0">
                <a:cs typeface="B Nazanin" panose="00000400000000000000" pitchFamily="2" charset="-78"/>
              </a:rPr>
              <a:t>انجماد </a:t>
            </a:r>
            <a:r>
              <a:rPr lang="fa-IR" dirty="0" smtClean="0">
                <a:cs typeface="B Nazanin" panose="00000400000000000000" pitchFamily="2" charset="-78"/>
              </a:rPr>
              <a:t>اروپا</a:t>
            </a:r>
            <a:r>
              <a:rPr lang="en-US" dirty="0" smtClean="0">
                <a:cs typeface="B Nazanin" panose="00000400000000000000" pitchFamily="2" charset="-78"/>
              </a:rPr>
              <a:t> </a:t>
            </a:r>
            <a:r>
              <a:rPr lang="fa-IR" dirty="0" smtClean="0">
                <a:cs typeface="B Nazanin" panose="00000400000000000000" pitchFamily="2" charset="-78"/>
              </a:rPr>
              <a:t>را </a:t>
            </a:r>
            <a:r>
              <a:rPr lang="fa-IR" dirty="0" smtClean="0">
                <a:cs typeface="B Nazanin" panose="00000400000000000000" pitchFamily="2" charset="-78"/>
              </a:rPr>
              <a:t>به دنبال دارد. </a:t>
            </a:r>
            <a:r>
              <a:rPr lang="fa-IR" dirty="0"/>
              <a:t/>
            </a:r>
            <a:br>
              <a:rPr lang="fa-IR" dirty="0"/>
            </a:br>
            <a:endParaRPr lang="fa-IR" b="1" dirty="0" smtClean="0">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sp>
        <p:nvSpPr>
          <p:cNvPr id="9" name="8-Point Star 8"/>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27</a:t>
            </a:r>
            <a:endParaRPr lang="en-US" dirty="0">
              <a:cs typeface="B Nazanin" panose="00000400000000000000" pitchFamily="2" charset="-78"/>
            </a:endParaRPr>
          </a:p>
        </p:txBody>
      </p:sp>
    </p:spTree>
    <p:extLst>
      <p:ext uri="{BB962C8B-B14F-4D97-AF65-F5344CB8AC3E}">
        <p14:creationId xmlns:p14="http://schemas.microsoft.com/office/powerpoint/2010/main" val="137692047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4062651"/>
          </a:xfrm>
          <a:prstGeom prst="rect">
            <a:avLst/>
          </a:prstGeom>
        </p:spPr>
        <p:txBody>
          <a:bodyPr wrap="square">
            <a:spAutoFit/>
          </a:bodyPr>
          <a:lstStyle/>
          <a:p>
            <a:pPr algn="r" rtl="1"/>
            <a:r>
              <a:rPr lang="fa-IR" sz="2400" b="1" dirty="0" smtClean="0">
                <a:solidFill>
                  <a:srgbClr val="FF0000"/>
                </a:solidFill>
                <a:cs typeface="B Nazanin" panose="00000400000000000000" pitchFamily="2" charset="-78"/>
              </a:rPr>
              <a:t>جریان‌های دریایی:</a:t>
            </a:r>
          </a:p>
          <a:p>
            <a:pPr algn="r" rtl="1">
              <a:lnSpc>
                <a:spcPct val="150000"/>
              </a:lnSpc>
            </a:pPr>
            <a:r>
              <a:rPr lang="fa-IR" sz="2000" dirty="0">
                <a:solidFill>
                  <a:srgbClr val="000000"/>
                </a:solidFill>
                <a:latin typeface="BNazanin"/>
                <a:cs typeface="B Nazanin" panose="00000400000000000000" pitchFamily="2" charset="-78"/>
              </a:rPr>
              <a:t>جریانات دریایی را میتوان به سه دسته کلی تقسیم </a:t>
            </a:r>
            <a:r>
              <a:rPr lang="fa-IR" sz="2000" dirty="0" smtClean="0">
                <a:solidFill>
                  <a:srgbClr val="000000"/>
                </a:solidFill>
                <a:latin typeface="BNazanin"/>
                <a:cs typeface="B Nazanin" panose="00000400000000000000" pitchFamily="2" charset="-78"/>
              </a:rPr>
              <a:t>کرد:</a:t>
            </a:r>
          </a:p>
          <a:p>
            <a:pPr marL="342900" indent="-342900" algn="r" rtl="1">
              <a:lnSpc>
                <a:spcPct val="150000"/>
              </a:lnSpc>
              <a:buFont typeface="Wingdings" panose="05000000000000000000" pitchFamily="2" charset="2"/>
              <a:buChar char="Ø"/>
            </a:pPr>
            <a:r>
              <a:rPr lang="fa-IR" sz="2000" dirty="0" smtClean="0">
                <a:solidFill>
                  <a:srgbClr val="000000"/>
                </a:solidFill>
                <a:latin typeface="BNazanin"/>
                <a:cs typeface="B Nazanin" panose="00000400000000000000" pitchFamily="2" charset="-78"/>
              </a:rPr>
              <a:t>جریان </a:t>
            </a:r>
            <a:r>
              <a:rPr lang="fa-IR" sz="2000" dirty="0">
                <a:solidFill>
                  <a:srgbClr val="000000"/>
                </a:solidFill>
                <a:latin typeface="BNazanin"/>
                <a:cs typeface="B Nazanin" panose="00000400000000000000" pitchFamily="2" charset="-78"/>
              </a:rPr>
              <a:t>دائمی سطحی که جریانات </a:t>
            </a:r>
            <a:r>
              <a:rPr lang="fa-IR" sz="2000" dirty="0" smtClean="0">
                <a:solidFill>
                  <a:srgbClr val="000000"/>
                </a:solidFill>
                <a:latin typeface="BNazanin"/>
                <a:cs typeface="B Nazanin" panose="00000400000000000000" pitchFamily="2" charset="-78"/>
              </a:rPr>
              <a:t>میانگین گیری </a:t>
            </a:r>
            <a:r>
              <a:rPr lang="fa-IR" sz="2000" dirty="0">
                <a:solidFill>
                  <a:srgbClr val="000000"/>
                </a:solidFill>
                <a:latin typeface="BNazanin"/>
                <a:cs typeface="B Nazanin" panose="00000400000000000000" pitchFamily="2" charset="-78"/>
              </a:rPr>
              <a:t>شده در زمان </a:t>
            </a:r>
            <a:r>
              <a:rPr lang="fa-IR" sz="2000" dirty="0" smtClean="0">
                <a:solidFill>
                  <a:srgbClr val="000000"/>
                </a:solidFill>
                <a:latin typeface="BNazanin"/>
                <a:cs typeface="B Nazanin" panose="00000400000000000000" pitchFamily="2" charset="-78"/>
              </a:rPr>
              <a:t>هستند،</a:t>
            </a:r>
          </a:p>
          <a:p>
            <a:pPr marL="342900" indent="-342900" algn="r" rtl="1">
              <a:lnSpc>
                <a:spcPct val="150000"/>
              </a:lnSpc>
              <a:buFont typeface="Wingdings" panose="05000000000000000000" pitchFamily="2" charset="2"/>
              <a:buChar char="Ø"/>
            </a:pPr>
            <a:r>
              <a:rPr lang="fa-IR" sz="2000" dirty="0" smtClean="0">
                <a:solidFill>
                  <a:srgbClr val="000000"/>
                </a:solidFill>
                <a:latin typeface="BNazanin"/>
                <a:cs typeface="B Nazanin" panose="00000400000000000000" pitchFamily="2" charset="-78"/>
              </a:rPr>
              <a:t>جریان لحظه ای میانگین گیری </a:t>
            </a:r>
            <a:r>
              <a:rPr lang="fa-IR" sz="2000" dirty="0">
                <a:solidFill>
                  <a:srgbClr val="000000"/>
                </a:solidFill>
                <a:latin typeface="BNazanin"/>
                <a:cs typeface="B Nazanin" panose="00000400000000000000" pitchFamily="2" charset="-78"/>
              </a:rPr>
              <a:t>شده در عمق یا جریان سطحی (جریان دو بعدی) و </a:t>
            </a:r>
            <a:endParaRPr lang="fa-IR" sz="2000" dirty="0" smtClean="0">
              <a:solidFill>
                <a:srgbClr val="000000"/>
              </a:solidFill>
              <a:latin typeface="BNazanin"/>
              <a:cs typeface="B Nazanin" panose="00000400000000000000" pitchFamily="2" charset="-78"/>
            </a:endParaRPr>
          </a:p>
          <a:p>
            <a:pPr marL="342900" indent="-342900" algn="r" rtl="1">
              <a:lnSpc>
                <a:spcPct val="150000"/>
              </a:lnSpc>
              <a:buFont typeface="Wingdings" panose="05000000000000000000" pitchFamily="2" charset="2"/>
              <a:buChar char="Ø"/>
            </a:pPr>
            <a:r>
              <a:rPr lang="fa-IR" sz="2000" dirty="0" smtClean="0">
                <a:solidFill>
                  <a:srgbClr val="000000"/>
                </a:solidFill>
                <a:latin typeface="BNazanin"/>
                <a:cs typeface="B Nazanin" panose="00000400000000000000" pitchFamily="2" charset="-78"/>
              </a:rPr>
              <a:t>جریان لحظه ای </a:t>
            </a:r>
            <a:r>
              <a:rPr lang="fa-IR" sz="2000" dirty="0">
                <a:solidFill>
                  <a:srgbClr val="000000"/>
                </a:solidFill>
                <a:latin typeface="BNazanin"/>
                <a:cs typeface="B Nazanin" panose="00000400000000000000" pitchFamily="2" charset="-78"/>
              </a:rPr>
              <a:t>متغیر در </a:t>
            </a:r>
            <a:r>
              <a:rPr lang="fa-IR" sz="2000" dirty="0" smtClean="0">
                <a:solidFill>
                  <a:srgbClr val="000000"/>
                </a:solidFill>
                <a:latin typeface="BNazanin"/>
                <a:cs typeface="B Nazanin" panose="00000400000000000000" pitchFamily="2" charset="-78"/>
              </a:rPr>
              <a:t>لایه های </a:t>
            </a:r>
            <a:r>
              <a:rPr lang="fa-IR" sz="2000" dirty="0">
                <a:solidFill>
                  <a:srgbClr val="000000"/>
                </a:solidFill>
                <a:latin typeface="BNazanin"/>
                <a:cs typeface="B Nazanin" panose="00000400000000000000" pitchFamily="2" charset="-78"/>
              </a:rPr>
              <a:t>عمقی (جریان </a:t>
            </a:r>
            <a:r>
              <a:rPr lang="fa-IR" sz="2000" dirty="0" smtClean="0">
                <a:solidFill>
                  <a:srgbClr val="000000"/>
                </a:solidFill>
                <a:latin typeface="BNazanin"/>
                <a:cs typeface="B Nazanin" panose="00000400000000000000" pitchFamily="2" charset="-78"/>
              </a:rPr>
              <a:t>سه بعدی).</a:t>
            </a:r>
            <a:r>
              <a:rPr lang="fa-IR" sz="2000" dirty="0" smtClean="0">
                <a:cs typeface="B Nazanin" panose="00000400000000000000" pitchFamily="2" charset="-78"/>
              </a:rPr>
              <a:t> </a:t>
            </a:r>
            <a:r>
              <a:rPr lang="fa-IR" dirty="0"/>
              <a:t/>
            </a:r>
            <a:br>
              <a:rPr lang="fa-IR" dirty="0"/>
            </a:br>
            <a:r>
              <a:rPr lang="fa-IR" dirty="0"/>
              <a:t/>
            </a:r>
            <a:br>
              <a:rPr lang="fa-IR" dirty="0"/>
            </a:br>
            <a:endParaRPr lang="fa-IR" b="1" dirty="0" smtClean="0">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sp>
        <p:nvSpPr>
          <p:cNvPr id="9" name="8-Point Star 8"/>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28</a:t>
            </a:r>
            <a:endParaRPr lang="en-US" dirty="0">
              <a:cs typeface="B Nazanin" panose="00000400000000000000" pitchFamily="2" charset="-78"/>
            </a:endParaRPr>
          </a:p>
        </p:txBody>
      </p:sp>
    </p:spTree>
    <p:extLst>
      <p:ext uri="{BB962C8B-B14F-4D97-AF65-F5344CB8AC3E}">
        <p14:creationId xmlns:p14="http://schemas.microsoft.com/office/powerpoint/2010/main" val="322831486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409700"/>
            <a:ext cx="10970847" cy="3785652"/>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پایش تراز دریا:</a:t>
            </a:r>
          </a:p>
          <a:p>
            <a:pPr algn="r" rtl="1"/>
            <a:endParaRPr lang="fa-IR" sz="2000" b="1" dirty="0">
              <a:solidFill>
                <a:srgbClr val="FF0000"/>
              </a:solidFill>
              <a:cs typeface="B Nazanin" panose="00000400000000000000" pitchFamily="2" charset="-78"/>
            </a:endParaRPr>
          </a:p>
          <a:p>
            <a:pPr marL="342900" indent="-342900" algn="r" rtl="1">
              <a:buFont typeface="Wingdings" panose="05000000000000000000" pitchFamily="2" charset="2"/>
              <a:buChar char="Ø"/>
            </a:pPr>
            <a:r>
              <a:rPr lang="fa-IR" sz="2000" b="1" dirty="0" smtClean="0">
                <a:cs typeface="B Nazanin" panose="00000400000000000000" pitchFamily="2" charset="-78"/>
              </a:rPr>
              <a:t>قرارگرفتن ایران بین دو منبع آبی مهم</a:t>
            </a:r>
          </a:p>
          <a:p>
            <a:pPr marL="342900" indent="-342900" algn="r" rtl="1">
              <a:buFont typeface="Wingdings" panose="05000000000000000000" pitchFamily="2" charset="2"/>
              <a:buChar char="Ø"/>
            </a:pPr>
            <a:endParaRPr lang="fa-IR" sz="2000" b="1" dirty="0">
              <a:cs typeface="B Nazanin" panose="00000400000000000000" pitchFamily="2" charset="-78"/>
            </a:endParaRPr>
          </a:p>
          <a:p>
            <a:pPr marL="342900" indent="-342900" algn="r" rtl="1">
              <a:buFont typeface="Wingdings" panose="05000000000000000000" pitchFamily="2" charset="2"/>
              <a:buChar char="Ø"/>
            </a:pPr>
            <a:endParaRPr lang="fa-IR" sz="2000" b="1" dirty="0" smtClean="0">
              <a:cs typeface="B Nazanin" panose="00000400000000000000" pitchFamily="2" charset="-78"/>
            </a:endParaRPr>
          </a:p>
          <a:p>
            <a:pPr marL="342900" indent="-342900" algn="r" rtl="1">
              <a:buFont typeface="Wingdings" panose="05000000000000000000" pitchFamily="2" charset="2"/>
              <a:buChar char="Ø"/>
            </a:pPr>
            <a:endParaRPr lang="fa-IR" sz="2000" b="1" dirty="0">
              <a:cs typeface="B Nazanin" panose="00000400000000000000" pitchFamily="2" charset="-78"/>
            </a:endParaRPr>
          </a:p>
          <a:p>
            <a:pPr marL="342900" indent="-342900" algn="r" rtl="1">
              <a:buFont typeface="Wingdings" panose="05000000000000000000" pitchFamily="2" charset="2"/>
              <a:buChar char="Ø"/>
            </a:pPr>
            <a:endParaRPr lang="fa-IR" sz="2000" b="1" dirty="0" smtClean="0">
              <a:cs typeface="B Nazanin" panose="00000400000000000000" pitchFamily="2" charset="-78"/>
            </a:endParaRPr>
          </a:p>
          <a:p>
            <a:pPr marL="342900" indent="-342900" algn="r" rtl="1">
              <a:buFont typeface="Wingdings" panose="05000000000000000000" pitchFamily="2" charset="2"/>
              <a:buChar char="Ø"/>
            </a:pPr>
            <a:endParaRPr lang="fa-IR" sz="2000" b="1" dirty="0">
              <a:cs typeface="B Nazanin" panose="00000400000000000000" pitchFamily="2" charset="-78"/>
            </a:endParaRPr>
          </a:p>
          <a:p>
            <a:pPr marL="342900" indent="-342900" algn="r" rtl="1">
              <a:buFont typeface="Wingdings" panose="05000000000000000000" pitchFamily="2" charset="2"/>
              <a:buChar char="Ø"/>
            </a:pPr>
            <a:r>
              <a:rPr lang="fa-IR" sz="2000" b="1" dirty="0" smtClean="0">
                <a:cs typeface="B Nazanin" panose="00000400000000000000" pitchFamily="2" charset="-78"/>
              </a:rPr>
              <a:t>احداث ایستگاه‌های پایش تراز دریا توسط سازمان‌های مختلف با توجه به مأموریت‌های آنها</a:t>
            </a:r>
          </a:p>
          <a:p>
            <a:pPr marL="342900" indent="-342900" algn="r" rtl="1">
              <a:buFont typeface="Wingdings" panose="05000000000000000000" pitchFamily="2" charset="2"/>
              <a:buChar char="Ø"/>
            </a:pPr>
            <a:endParaRPr lang="fa-IR" sz="2000" b="1" dirty="0">
              <a:cs typeface="B Nazanin" panose="00000400000000000000" pitchFamily="2" charset="-78"/>
            </a:endParaRPr>
          </a:p>
          <a:p>
            <a:pPr marL="342900" indent="-342900" algn="r" rtl="1">
              <a:buFont typeface="Wingdings" panose="05000000000000000000" pitchFamily="2" charset="2"/>
              <a:buChar char="Ø"/>
            </a:pPr>
            <a:r>
              <a:rPr lang="fa-IR" sz="2000" b="1" dirty="0" smtClean="0">
                <a:cs typeface="B Nazanin" panose="00000400000000000000" pitchFamily="2" charset="-78"/>
              </a:rPr>
              <a:t>سامانه پایش تراز دریا سازمان نقشه‌برداری کشور به عنوان تنها مرکز ارائه داده‌های آنلاین در کشور و همچنین تنها مرکز ارائه اطلاعات پیش بینی جزرومد و ارائه اطلاعات ماهیانه تراز دریاچه خزر در فرمت </a:t>
            </a:r>
            <a:r>
              <a:rPr lang="en-US" sz="2000" b="1" dirty="0" err="1" smtClean="0">
                <a:latin typeface="Times New Roman" panose="02020603050405020304" pitchFamily="18" charset="0"/>
                <a:cs typeface="Times New Roman" panose="02020603050405020304" pitchFamily="18" charset="0"/>
              </a:rPr>
              <a:t>CaspCOM</a:t>
            </a:r>
            <a:endParaRPr lang="fa-IR" sz="2000" b="1" dirty="0">
              <a:latin typeface="Times New Roman" panose="02020603050405020304" pitchFamily="18" charset="0"/>
              <a:cs typeface="Times New Roman" panose="02020603050405020304" pitchFamily="18" charset="0"/>
            </a:endParaRPr>
          </a:p>
        </p:txBody>
      </p:sp>
      <p:sp>
        <p:nvSpPr>
          <p:cNvPr id="4" name="Left Arrow 3"/>
          <p:cNvSpPr/>
          <p:nvPr/>
        </p:nvSpPr>
        <p:spPr>
          <a:xfrm rot="1093656">
            <a:off x="7223963" y="1893896"/>
            <a:ext cx="978408" cy="2614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rot="19925408">
            <a:off x="7236021" y="2438266"/>
            <a:ext cx="978408" cy="2614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94992" y="1460331"/>
            <a:ext cx="3033346" cy="764150"/>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anose="00000400000000000000" pitchFamily="2" charset="-78"/>
              </a:rPr>
              <a:t>خلیج فارس،تنگه هرمز و دریای عمان</a:t>
            </a:r>
            <a:endParaRPr lang="en-US" b="1" dirty="0">
              <a:solidFill>
                <a:schemeClr val="tx1"/>
              </a:solidFill>
              <a:cs typeface="B Nazanin" panose="00000400000000000000" pitchFamily="2" charset="-78"/>
            </a:endParaRPr>
          </a:p>
        </p:txBody>
      </p:sp>
      <p:sp>
        <p:nvSpPr>
          <p:cNvPr id="9" name="Rectangle 8"/>
          <p:cNvSpPr/>
          <p:nvPr/>
        </p:nvSpPr>
        <p:spPr>
          <a:xfrm>
            <a:off x="3894992" y="2531384"/>
            <a:ext cx="3033346" cy="764150"/>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tx1"/>
                </a:solidFill>
                <a:cs typeface="B Nazanin" panose="00000400000000000000" pitchFamily="2" charset="-78"/>
              </a:rPr>
              <a:t>دریاچه خزر</a:t>
            </a:r>
            <a:endParaRPr lang="en-US" sz="2000" b="1" dirty="0">
              <a:solidFill>
                <a:schemeClr val="tx1"/>
              </a:solidFill>
              <a:cs typeface="B Nazanin" panose="00000400000000000000" pitchFamily="2" charset="-78"/>
            </a:endParaRPr>
          </a:p>
        </p:txBody>
      </p:sp>
      <p:sp>
        <p:nvSpPr>
          <p:cNvPr id="10" name="Rectangle 9"/>
          <p:cNvSpPr/>
          <p:nvPr/>
        </p:nvSpPr>
        <p:spPr>
          <a:xfrm>
            <a:off x="7625862" y="5338959"/>
            <a:ext cx="3033346" cy="764150"/>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chemeClr val="tx1"/>
                </a:solidFill>
                <a:cs typeface="B Nazanin" panose="00000400000000000000" pitchFamily="2" charset="-78"/>
              </a:rPr>
              <a:t>سامانه </a:t>
            </a:r>
            <a:r>
              <a:rPr lang="en-US" sz="2400" b="1" dirty="0" smtClean="0">
                <a:solidFill>
                  <a:schemeClr val="tx1"/>
                </a:solidFill>
                <a:latin typeface="Times New Roman" panose="02020603050405020304" pitchFamily="18" charset="0"/>
                <a:cs typeface="Times New Roman" panose="02020603050405020304" pitchFamily="18" charset="0"/>
              </a:rPr>
              <a:t>SLMS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771980" y="5338959"/>
            <a:ext cx="3033346" cy="764150"/>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chemeClr val="tx1"/>
                </a:solidFill>
                <a:cs typeface="B Nazanin" panose="00000400000000000000" pitchFamily="2" charset="-78"/>
              </a:rPr>
              <a:t>نرم افزار</a:t>
            </a:r>
            <a:r>
              <a:rPr lang="en-US" sz="2400" b="1" dirty="0" smtClean="0">
                <a:solidFill>
                  <a:schemeClr val="tx1"/>
                </a:solidFill>
                <a:latin typeface="Times New Roman" panose="02020603050405020304" pitchFamily="18" charset="0"/>
                <a:cs typeface="Times New Roman" panose="02020603050405020304" pitchFamily="18" charset="0"/>
              </a:rPr>
              <a:t>NCC Tide</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2" name="8-Point Star 11"/>
          <p:cNvSpPr/>
          <p:nvPr/>
        </p:nvSpPr>
        <p:spPr>
          <a:xfrm>
            <a:off x="527538" y="6180992"/>
            <a:ext cx="413239" cy="457200"/>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2</a:t>
            </a:r>
            <a:endParaRPr lang="en-US" dirty="0">
              <a:cs typeface="B Nazanin" panose="00000400000000000000" pitchFamily="2" charset="-78"/>
            </a:endParaRPr>
          </a:p>
        </p:txBody>
      </p:sp>
    </p:spTree>
    <p:extLst>
      <p:ext uri="{BB962C8B-B14F-4D97-AF65-F5344CB8AC3E}">
        <p14:creationId xmlns:p14="http://schemas.microsoft.com/office/powerpoint/2010/main" val="323150311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1692771"/>
          </a:xfrm>
          <a:prstGeom prst="rect">
            <a:avLst/>
          </a:prstGeom>
        </p:spPr>
        <p:txBody>
          <a:bodyPr wrap="square">
            <a:spAutoFit/>
          </a:bodyPr>
          <a:lstStyle/>
          <a:p>
            <a:pPr algn="r" rtl="1"/>
            <a:r>
              <a:rPr lang="fa-IR" sz="1600" b="1" dirty="0" smtClean="0">
                <a:solidFill>
                  <a:srgbClr val="FF0000"/>
                </a:solidFill>
                <a:cs typeface="B Nazanin" panose="00000400000000000000" pitchFamily="2" charset="-78"/>
              </a:rPr>
              <a:t>جریانات دریایی ناشی از عوامل ایجادکننده آنها:</a:t>
            </a:r>
          </a:p>
          <a:p>
            <a:pPr algn="r" rtl="1"/>
            <a:r>
              <a:rPr lang="fa-IR" sz="1600" b="1" dirty="0">
                <a:cs typeface="B Nazanin" panose="00000400000000000000" pitchFamily="2" charset="-78"/>
              </a:rPr>
              <a:t>جریان دریایی به زبان ساده، حرکت مداوم و جهت‌دار آب دریاست؛ مانند رودخانه‌های عظیمی که درون اقیانوس‌ها و دریاها در جریان هستند. این حرکات نقش حیاتی در تنظیم آب و هوای کره زمین، توزیع گرما و مواد غذایی، و حیات اکوسیستم‌های دریایی ایفا می‌کنند.جریان‌های دریایی بر اساس نیروی محرک اصلی‌شان به چند دسته اصلی تقسیم می‌شوند</a:t>
            </a:r>
            <a:r>
              <a:rPr lang="fa-IR" sz="1600" b="1" dirty="0" smtClean="0">
                <a:cs typeface="B Nazanin" panose="00000400000000000000" pitchFamily="2" charset="-78"/>
              </a:rPr>
              <a:t>:</a:t>
            </a:r>
          </a:p>
          <a:p>
            <a:pPr algn="just" rtl="1">
              <a:lnSpc>
                <a:spcPct val="150000"/>
              </a:lnSpc>
            </a:pPr>
            <a:endParaRPr lang="fa-IR" sz="1600" b="1" dirty="0" smtClean="0">
              <a:cs typeface="B Nazanin" panose="00000400000000000000" pitchFamily="2" charset="-78"/>
            </a:endParaRPr>
          </a:p>
          <a:p>
            <a:pPr algn="r" rtl="1"/>
            <a:endParaRPr lang="fa-IR" sz="1600" b="1" dirty="0">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3203360464"/>
              </p:ext>
            </p:extLst>
          </p:nvPr>
        </p:nvGraphicFramePr>
        <p:xfrm>
          <a:off x="2032000" y="1439333"/>
          <a:ext cx="8128000"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8-Point Star 8"/>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29</a:t>
            </a:r>
            <a:endParaRPr lang="en-US" dirty="0">
              <a:cs typeface="B Nazanin" panose="00000400000000000000" pitchFamily="2" charset="-78"/>
            </a:endParaRPr>
          </a:p>
        </p:txBody>
      </p:sp>
    </p:spTree>
    <p:extLst>
      <p:ext uri="{BB962C8B-B14F-4D97-AF65-F5344CB8AC3E}">
        <p14:creationId xmlns:p14="http://schemas.microsoft.com/office/powerpoint/2010/main" val="393312269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5262979"/>
          </a:xfrm>
          <a:prstGeom prst="rect">
            <a:avLst/>
          </a:prstGeom>
        </p:spPr>
        <p:txBody>
          <a:bodyPr wrap="square">
            <a:spAutoFit/>
          </a:bodyPr>
          <a:lstStyle/>
          <a:p>
            <a:pPr algn="r" rtl="1"/>
            <a:r>
              <a:rPr lang="fa-IR" sz="1600" b="1" dirty="0" smtClean="0">
                <a:solidFill>
                  <a:srgbClr val="FF0000"/>
                </a:solidFill>
                <a:cs typeface="B Nazanin" panose="00000400000000000000" pitchFamily="2" charset="-78"/>
              </a:rPr>
              <a:t>جریانات دریایی ناشی از عوامل ایجادکننده آنها:</a:t>
            </a:r>
          </a:p>
          <a:p>
            <a:pPr algn="r" rtl="1"/>
            <a:endParaRPr lang="fa-IR" sz="1600" b="1" dirty="0" smtClean="0">
              <a:solidFill>
                <a:srgbClr val="FF0000"/>
              </a:solidFill>
              <a:cs typeface="B Nazanin" panose="00000400000000000000" pitchFamily="2" charset="-78"/>
            </a:endParaRPr>
          </a:p>
          <a:p>
            <a:pPr algn="r" rtl="1">
              <a:lnSpc>
                <a:spcPct val="150000"/>
              </a:lnSpc>
            </a:pPr>
            <a:r>
              <a:rPr lang="fa-IR" sz="1600" b="1" dirty="0" smtClean="0">
                <a:solidFill>
                  <a:srgbClr val="002060"/>
                </a:solidFill>
                <a:cs typeface="B Nazanin" panose="00000400000000000000" pitchFamily="2" charset="-78"/>
              </a:rPr>
              <a:t>1. جریانات </a:t>
            </a:r>
            <a:r>
              <a:rPr lang="fa-IR" sz="1600" b="1" dirty="0">
                <a:solidFill>
                  <a:srgbClr val="002060"/>
                </a:solidFill>
                <a:cs typeface="B Nazanin" panose="00000400000000000000" pitchFamily="2" charset="-78"/>
              </a:rPr>
              <a:t>ناشی از </a:t>
            </a:r>
            <a:r>
              <a:rPr lang="fa-IR" sz="1600" b="1" dirty="0" smtClean="0">
                <a:solidFill>
                  <a:srgbClr val="002060"/>
                </a:solidFill>
                <a:cs typeface="B Nazanin" panose="00000400000000000000" pitchFamily="2" charset="-78"/>
              </a:rPr>
              <a:t>باد</a:t>
            </a:r>
            <a:r>
              <a:rPr lang="en-US" sz="1600" b="1" dirty="0" smtClean="0">
                <a:cs typeface="B Nazanin" panose="00000400000000000000" pitchFamily="2" charset="-78"/>
              </a:rPr>
              <a:t>:</a:t>
            </a:r>
            <a:r>
              <a:rPr lang="fa-IR" sz="1600" b="1" dirty="0" smtClean="0">
                <a:cs typeface="B Nazanin" panose="00000400000000000000" pitchFamily="2" charset="-78"/>
              </a:rPr>
              <a:t> </a:t>
            </a:r>
            <a:r>
              <a:rPr lang="fa-IR" sz="1600" b="1" dirty="0">
                <a:cs typeface="B Nazanin" panose="00000400000000000000" pitchFamily="2" charset="-78"/>
              </a:rPr>
              <a:t>🌬️این جریان‌ها، که عمدتاً جریانات سطحی را تشکیل می‌دهند، در لایه‌های بالایی آب (تا عمق چند صد متر) رخ می‌دهند و نیروی اصلی محرکه‌شان تنش ناشی از وزش باد بر سطح دریاست</a:t>
            </a:r>
            <a:r>
              <a:rPr lang="fa-IR" sz="1600" b="1" dirty="0" smtClean="0">
                <a:cs typeface="B Nazanin" panose="00000400000000000000" pitchFamily="2" charset="-78"/>
              </a:rPr>
              <a:t>.</a:t>
            </a:r>
          </a:p>
          <a:p>
            <a:pPr marL="285750" indent="-285750" algn="r" rtl="1">
              <a:lnSpc>
                <a:spcPct val="150000"/>
              </a:lnSpc>
              <a:buFont typeface="Wingdings" panose="05000000000000000000" pitchFamily="2" charset="2"/>
              <a:buChar char="Ø"/>
            </a:pPr>
            <a:r>
              <a:rPr lang="fa-IR" sz="1600" b="1" dirty="0" smtClean="0">
                <a:cs typeface="B Nazanin" panose="00000400000000000000" pitchFamily="2" charset="-78"/>
              </a:rPr>
              <a:t>جریان </a:t>
            </a:r>
            <a:r>
              <a:rPr lang="fa-IR" sz="1600" b="1" dirty="0">
                <a:cs typeface="B Nazanin" panose="00000400000000000000" pitchFamily="2" charset="-78"/>
              </a:rPr>
              <a:t>اِکمن وقتی باد بر سطح آب می‌وزد، به دلیل چرخش زمین (نیروی کوریولیس)، آب سطحی مستقیماً در جهت باد حرکت نمی‌کند، بلکه در نیمکره شمالی به سمت راست و در نیمکره جنوبی به سمت چپ منحرف می‌شود. این پدیده اساس جریان‌های ناشی از باد را تشکیل می‌دهد</a:t>
            </a:r>
            <a:r>
              <a:rPr lang="fa-IR" sz="1600" b="1" dirty="0" smtClean="0">
                <a:cs typeface="B Nazanin" panose="00000400000000000000" pitchFamily="2" charset="-78"/>
              </a:rPr>
              <a:t>.</a:t>
            </a:r>
          </a:p>
          <a:p>
            <a:pPr algn="r" rtl="1">
              <a:lnSpc>
                <a:spcPct val="150000"/>
              </a:lnSpc>
            </a:pPr>
            <a:endParaRPr lang="fa-IR" sz="1600" b="1" dirty="0">
              <a:cs typeface="B Nazanin" panose="00000400000000000000" pitchFamily="2" charset="-78"/>
            </a:endParaRPr>
          </a:p>
          <a:p>
            <a:pPr algn="r" rtl="1">
              <a:lnSpc>
                <a:spcPct val="150000"/>
              </a:lnSpc>
            </a:pPr>
            <a:r>
              <a:rPr lang="fa-IR" sz="1600" b="1" dirty="0">
                <a:cs typeface="B Nazanin" panose="00000400000000000000" pitchFamily="2" charset="-78"/>
              </a:rPr>
              <a:t> </a:t>
            </a:r>
            <a:r>
              <a:rPr lang="fa-IR" sz="1600" b="1" dirty="0">
                <a:solidFill>
                  <a:srgbClr val="002060"/>
                </a:solidFill>
                <a:cs typeface="B Nazanin" panose="00000400000000000000" pitchFamily="2" charset="-78"/>
              </a:rPr>
              <a:t>2. جریانات </a:t>
            </a:r>
            <a:r>
              <a:rPr lang="fa-IR" sz="1600" b="1" dirty="0" smtClean="0">
                <a:solidFill>
                  <a:srgbClr val="002060"/>
                </a:solidFill>
                <a:cs typeface="B Nazanin" panose="00000400000000000000" pitchFamily="2" charset="-78"/>
              </a:rPr>
              <a:t>ژئواستروفیک: </a:t>
            </a:r>
            <a:r>
              <a:rPr lang="fa-IR" sz="1600" b="1" dirty="0">
                <a:cs typeface="B Nazanin" panose="00000400000000000000" pitchFamily="2" charset="-78"/>
              </a:rPr>
              <a:t>🗺️این جریان‌ها بخش عمده‌ای از گردش‌های بزرگ‌مقیاس اقیانوسی را تشکیل می‌دهند و زمانی به وجود می‌آیند که تعادلی بین دو نیروی اصلی برقرار شود</a:t>
            </a:r>
            <a:r>
              <a:rPr lang="fa-IR" sz="1600" b="1" dirty="0" smtClean="0">
                <a:cs typeface="B Nazanin" panose="00000400000000000000" pitchFamily="2" charset="-78"/>
              </a:rPr>
              <a:t>:</a:t>
            </a:r>
          </a:p>
          <a:p>
            <a:pPr marL="285750" indent="-285750" algn="r" rtl="1">
              <a:lnSpc>
                <a:spcPct val="150000"/>
              </a:lnSpc>
              <a:buFont typeface="Wingdings" panose="05000000000000000000" pitchFamily="2" charset="2"/>
              <a:buChar char="ü"/>
            </a:pPr>
            <a:r>
              <a:rPr lang="fa-IR" sz="1600" b="1" dirty="0" smtClean="0">
                <a:cs typeface="B Nazanin" panose="00000400000000000000" pitchFamily="2" charset="-78"/>
              </a:rPr>
              <a:t>نیروی </a:t>
            </a:r>
            <a:r>
              <a:rPr lang="fa-IR" sz="1600" b="1" dirty="0">
                <a:cs typeface="B Nazanin" panose="00000400000000000000" pitchFamily="2" charset="-78"/>
              </a:rPr>
              <a:t>گرادیان فشار: ناشی از شیب سطح دریا (توپوگرافی دینامیکی) است. آب تمایل دارد از مناطق پرفشار ("تپه‌های" آبی) به سمت مناطق کم‌فشار ("دره‌های" آبی) حرکت کند</a:t>
            </a:r>
            <a:r>
              <a:rPr lang="fa-IR" sz="1600" b="1" dirty="0" smtClean="0">
                <a:cs typeface="B Nazanin" panose="00000400000000000000" pitchFamily="2" charset="-78"/>
              </a:rPr>
              <a:t>.</a:t>
            </a:r>
          </a:p>
          <a:p>
            <a:pPr marL="285750" indent="-285750" algn="r" rtl="1">
              <a:lnSpc>
                <a:spcPct val="150000"/>
              </a:lnSpc>
              <a:buFont typeface="Wingdings" panose="05000000000000000000" pitchFamily="2" charset="2"/>
              <a:buChar char="ü"/>
            </a:pPr>
            <a:r>
              <a:rPr lang="fa-IR" sz="1600" b="1" dirty="0" smtClean="0">
                <a:cs typeface="B Nazanin" panose="00000400000000000000" pitchFamily="2" charset="-78"/>
              </a:rPr>
              <a:t>نیروی </a:t>
            </a:r>
            <a:r>
              <a:rPr lang="fa-IR" sz="1600" b="1" dirty="0">
                <a:cs typeface="B Nazanin" panose="00000400000000000000" pitchFamily="2" charset="-78"/>
              </a:rPr>
              <a:t>کوریولیس: ناشی از چرخش زمین است که مسیر حرکت آب را منحرف می‌کند</a:t>
            </a:r>
            <a:r>
              <a:rPr lang="fa-IR" sz="1600" b="1" dirty="0" smtClean="0">
                <a:cs typeface="B Nazanin" panose="00000400000000000000" pitchFamily="2" charset="-78"/>
              </a:rPr>
              <a:t>. جریان </a:t>
            </a:r>
            <a:r>
              <a:rPr lang="fa-IR" sz="1600" b="1" dirty="0">
                <a:cs typeface="B Nazanin" panose="00000400000000000000" pitchFamily="2" charset="-78"/>
              </a:rPr>
              <a:t>ژئواستروفیک در راستای خطوط هم‌فشار (موازی با شیب سطح دریا) حرکت می‌کند و یک تعادل پایدار را شکل می‌دهد.</a:t>
            </a:r>
          </a:p>
          <a:p>
            <a:pPr algn="just" rtl="1">
              <a:lnSpc>
                <a:spcPct val="150000"/>
              </a:lnSpc>
            </a:pPr>
            <a:endParaRPr lang="fa-IR" sz="1600" b="1" dirty="0" smtClean="0">
              <a:cs typeface="B Nazanin" panose="00000400000000000000" pitchFamily="2" charset="-78"/>
            </a:endParaRPr>
          </a:p>
          <a:p>
            <a:pPr algn="r" rtl="1"/>
            <a:endParaRPr lang="fa-IR" sz="1600" b="1" dirty="0">
              <a:latin typeface="Times New Roman" panose="02020603050405020304" pitchFamily="18" charset="0"/>
              <a:cs typeface="Times New Roman" panose="02020603050405020304" pitchFamily="18" charset="0"/>
            </a:endParaRPr>
          </a:p>
        </p:txBody>
      </p:sp>
      <p:sp>
        <p:nvSpPr>
          <p:cNvPr id="9" name="8-Point Star 8"/>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30</a:t>
            </a:r>
            <a:endParaRPr lang="en-US" dirty="0">
              <a:cs typeface="B Nazanin" panose="00000400000000000000" pitchFamily="2" charset="-78"/>
            </a:endParaRPr>
          </a:p>
        </p:txBody>
      </p:sp>
    </p:spTree>
    <p:extLst>
      <p:ext uri="{BB962C8B-B14F-4D97-AF65-F5344CB8AC3E}">
        <p14:creationId xmlns:p14="http://schemas.microsoft.com/office/powerpoint/2010/main" val="264520307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3785652"/>
          </a:xfrm>
          <a:prstGeom prst="rect">
            <a:avLst/>
          </a:prstGeom>
        </p:spPr>
        <p:txBody>
          <a:bodyPr wrap="square">
            <a:spAutoFit/>
          </a:bodyPr>
          <a:lstStyle/>
          <a:p>
            <a:pPr algn="r" rtl="1"/>
            <a:r>
              <a:rPr lang="fa-IR" sz="1600" b="1" dirty="0" smtClean="0">
                <a:solidFill>
                  <a:srgbClr val="FF0000"/>
                </a:solidFill>
                <a:cs typeface="B Nazanin" panose="00000400000000000000" pitchFamily="2" charset="-78"/>
              </a:rPr>
              <a:t>جریانات دریایی ناشی از عوامل ایجادکننده آنها:</a:t>
            </a:r>
          </a:p>
          <a:p>
            <a:pPr algn="r" rtl="1"/>
            <a:endParaRPr lang="fa-IR" sz="1600" b="1" dirty="0" smtClean="0">
              <a:solidFill>
                <a:srgbClr val="FF0000"/>
              </a:solidFill>
              <a:cs typeface="B Nazanin" panose="00000400000000000000" pitchFamily="2" charset="-78"/>
            </a:endParaRPr>
          </a:p>
          <a:p>
            <a:pPr algn="just" rtl="1">
              <a:lnSpc>
                <a:spcPct val="150000"/>
              </a:lnSpc>
            </a:pPr>
            <a:r>
              <a:rPr lang="fa-IR" sz="1600" b="1" dirty="0">
                <a:solidFill>
                  <a:srgbClr val="002060"/>
                </a:solidFill>
                <a:cs typeface="B Nazanin" panose="00000400000000000000" pitchFamily="2" charset="-78"/>
              </a:rPr>
              <a:t>۳. جریانات </a:t>
            </a:r>
            <a:r>
              <a:rPr lang="fa-IR" sz="1600" b="1" dirty="0" smtClean="0">
                <a:solidFill>
                  <a:srgbClr val="002060"/>
                </a:solidFill>
                <a:cs typeface="B Nazanin" panose="00000400000000000000" pitchFamily="2" charset="-78"/>
              </a:rPr>
              <a:t>ترموهالاین: </a:t>
            </a:r>
            <a:r>
              <a:rPr lang="fa-IR" sz="1600" b="1" dirty="0">
                <a:cs typeface="B Nazanin" panose="00000400000000000000" pitchFamily="2" charset="-78"/>
              </a:rPr>
              <a:t>🌡️این جریان‌ها که به آن‌ها جریانات عمقی یا گردش واژگونی نیز می‌گویند، موتور محرکه اصلی‌شان اختلاف چگالی آب </a:t>
            </a:r>
            <a:r>
              <a:rPr lang="fa-IR" sz="1600" b="1" dirty="0" smtClean="0">
                <a:cs typeface="B Nazanin" panose="00000400000000000000" pitchFamily="2" charset="-78"/>
              </a:rPr>
              <a:t>است.</a:t>
            </a:r>
            <a:r>
              <a:rPr lang="en-US" sz="1600" b="1" dirty="0" smtClean="0">
                <a:cs typeface="B Nazanin" panose="00000400000000000000" pitchFamily="2" charset="-78"/>
              </a:rPr>
              <a:t> </a:t>
            </a:r>
            <a:r>
              <a:rPr lang="en-US" sz="1600" b="1" dirty="0" err="1" smtClean="0">
                <a:latin typeface="Times New Roman" panose="02020603050405020304" pitchFamily="18" charset="0"/>
                <a:cs typeface="Times New Roman" panose="02020603050405020304" pitchFamily="18" charset="0"/>
              </a:rPr>
              <a:t>Thermo</a:t>
            </a:r>
            <a:r>
              <a:rPr lang="en-US" sz="1600" b="1" dirty="0" smtClean="0">
                <a:latin typeface="Times New Roman" panose="02020603050405020304" pitchFamily="18" charset="0"/>
                <a:cs typeface="Times New Roman" panose="02020603050405020304" pitchFamily="18" charset="0"/>
              </a:rPr>
              <a:t> </a:t>
            </a:r>
            <a:r>
              <a:rPr lang="fa-IR" sz="1600" b="1" dirty="0" smtClean="0">
                <a:cs typeface="B Nazanin" panose="00000400000000000000" pitchFamily="2" charset="-78"/>
              </a:rPr>
              <a:t>به </a:t>
            </a:r>
            <a:r>
              <a:rPr lang="fa-IR" sz="1600" b="1" dirty="0">
                <a:cs typeface="B Nazanin" panose="00000400000000000000" pitchFamily="2" charset="-78"/>
              </a:rPr>
              <a:t>معنای دما و </a:t>
            </a:r>
            <a:r>
              <a:rPr lang="en-US" sz="1600" b="1" dirty="0" err="1">
                <a:latin typeface="Times New Roman" panose="02020603050405020304" pitchFamily="18" charset="0"/>
                <a:cs typeface="Times New Roman" panose="02020603050405020304" pitchFamily="18" charset="0"/>
              </a:rPr>
              <a:t>Haline</a:t>
            </a:r>
            <a:r>
              <a:rPr lang="fa-IR" sz="1600" b="1" dirty="0">
                <a:cs typeface="B Nazanin" panose="00000400000000000000" pitchFamily="2" charset="-78"/>
              </a:rPr>
              <a:t> به معنای شوری است</a:t>
            </a:r>
            <a:r>
              <a:rPr lang="fa-IR" sz="1600" b="1" dirty="0" smtClean="0">
                <a:cs typeface="B Nazanin" panose="00000400000000000000" pitchFamily="2" charset="-78"/>
              </a:rPr>
              <a:t>.</a:t>
            </a:r>
            <a:r>
              <a:rPr lang="en-US" sz="1600" b="1" dirty="0" smtClean="0">
                <a:cs typeface="B Nazanin" panose="00000400000000000000" pitchFamily="2" charset="-78"/>
              </a:rPr>
              <a:t> </a:t>
            </a:r>
            <a:r>
              <a:rPr lang="fa-IR" sz="1600" b="1" dirty="0" smtClean="0">
                <a:cs typeface="B Nazanin" panose="00000400000000000000" pitchFamily="2" charset="-78"/>
              </a:rPr>
              <a:t>آب </a:t>
            </a:r>
            <a:r>
              <a:rPr lang="fa-IR" sz="1600" b="1" dirty="0">
                <a:cs typeface="B Nazanin" panose="00000400000000000000" pitchFamily="2" charset="-78"/>
              </a:rPr>
              <a:t>سرد و آب شور، چگالی بیشتری نسبت به آب گرم و شیرین دارند. در مناطق قطبی، آب سطحی با سرد شدن و یخ زدن (که باعث افزایش شوری آب باقی‌مانده می‌شود)، بسیار چگال شده و به اعماق اقیانوس فرو می‌رود. این آب سرد و چگال در کف اقیانوس‌ها یک جریان جهانی بسیار کند اما عظیم را به راه می‌اندازد که به آن نوار نقاله بزرگ اقیانوسی نیز می‌گویند و نقش حیاتی در انتقال گرما از استوا به قطبین دارد</a:t>
            </a:r>
            <a:r>
              <a:rPr lang="fa-IR" sz="1600" b="1" dirty="0" smtClean="0">
                <a:cs typeface="B Nazanin" panose="00000400000000000000" pitchFamily="2" charset="-78"/>
              </a:rPr>
              <a:t>.</a:t>
            </a:r>
          </a:p>
          <a:p>
            <a:pPr algn="r" rtl="1">
              <a:lnSpc>
                <a:spcPct val="150000"/>
              </a:lnSpc>
            </a:pPr>
            <a:endParaRPr lang="fa-IR" sz="1600" b="1" dirty="0">
              <a:cs typeface="B Nazanin" panose="00000400000000000000" pitchFamily="2" charset="-78"/>
            </a:endParaRPr>
          </a:p>
          <a:p>
            <a:pPr algn="r" rtl="1">
              <a:lnSpc>
                <a:spcPct val="150000"/>
              </a:lnSpc>
            </a:pPr>
            <a:r>
              <a:rPr lang="fa-IR" sz="1600" b="1" dirty="0">
                <a:solidFill>
                  <a:srgbClr val="002060"/>
                </a:solidFill>
                <a:cs typeface="B Nazanin" panose="00000400000000000000" pitchFamily="2" charset="-78"/>
              </a:rPr>
              <a:t>4. جریانات </a:t>
            </a:r>
            <a:r>
              <a:rPr lang="fa-IR" sz="1600" b="1" dirty="0" smtClean="0">
                <a:solidFill>
                  <a:srgbClr val="002060"/>
                </a:solidFill>
                <a:cs typeface="B Nazanin" panose="00000400000000000000" pitchFamily="2" charset="-78"/>
              </a:rPr>
              <a:t>جزرومدی: </a:t>
            </a:r>
            <a:r>
              <a:rPr lang="fa-IR" sz="1600" b="1" dirty="0">
                <a:cs typeface="B Nazanin" panose="00000400000000000000" pitchFamily="2" charset="-78"/>
              </a:rPr>
              <a:t>این جریان‌ها در اثر نیروی گرانشی ماه و خورشید ایجاد می‌شوند و باعث بالا و پایین رفتن تناوبی سطح آب (جزر و مد) می‌شوند. این جریانات افقی، به ویژه در مناطق ساحلی، خلیج‌ها و تنگه‌های باریک (مانند تنگه هرمز)، می‌توانند بسیار شدید باشند.</a:t>
            </a:r>
          </a:p>
          <a:p>
            <a:pPr algn="just" rtl="1">
              <a:lnSpc>
                <a:spcPct val="150000"/>
              </a:lnSpc>
            </a:pPr>
            <a:endParaRPr lang="fa-IR" sz="1600" b="1" dirty="0" smtClean="0">
              <a:cs typeface="B Nazanin" panose="00000400000000000000" pitchFamily="2" charset="-78"/>
            </a:endParaRPr>
          </a:p>
          <a:p>
            <a:pPr algn="r" rtl="1"/>
            <a:endParaRPr lang="fa-IR" sz="1600" b="1" dirty="0">
              <a:latin typeface="Times New Roman" panose="02020603050405020304" pitchFamily="18" charset="0"/>
              <a:cs typeface="Times New Roman" panose="02020603050405020304" pitchFamily="18" charset="0"/>
            </a:endParaRPr>
          </a:p>
        </p:txBody>
      </p:sp>
      <p:sp>
        <p:nvSpPr>
          <p:cNvPr id="9" name="8-Point Star 8"/>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31</a:t>
            </a:r>
            <a:endParaRPr lang="en-US" dirty="0">
              <a:cs typeface="B Nazanin" panose="00000400000000000000" pitchFamily="2" charset="-78"/>
            </a:endParaRPr>
          </a:p>
        </p:txBody>
      </p:sp>
    </p:spTree>
    <p:extLst>
      <p:ext uri="{BB962C8B-B14F-4D97-AF65-F5344CB8AC3E}">
        <p14:creationId xmlns:p14="http://schemas.microsoft.com/office/powerpoint/2010/main" val="362149167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472238"/>
            <a:ext cx="10970847" cy="5220660"/>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داده های اثرگذار بر جریانات دریایی</a:t>
            </a:r>
          </a:p>
          <a:p>
            <a:pPr algn="just" rtl="1">
              <a:lnSpc>
                <a:spcPct val="150000"/>
              </a:lnSpc>
            </a:pPr>
            <a:r>
              <a:rPr lang="fa-IR" sz="1400" dirty="0">
                <a:cs typeface="B Nazanin" panose="00000400000000000000" pitchFamily="2" charset="-78"/>
              </a:rPr>
              <a:t>داده‌های اثرگذار بر جریان‌های </a:t>
            </a:r>
            <a:r>
              <a:rPr lang="fa-IR" sz="1400" dirty="0" smtClean="0">
                <a:cs typeface="B Nazanin" panose="00000400000000000000" pitchFamily="2" charset="-78"/>
              </a:rPr>
              <a:t>دریایی </a:t>
            </a:r>
            <a:r>
              <a:rPr lang="fa-IR" sz="1400" dirty="0">
                <a:cs typeface="B Nazanin" panose="00000400000000000000" pitchFamily="2" charset="-78"/>
              </a:rPr>
              <a:t>به مجموعه نیروهای فیزیکی و پارامترهای محیطی اطلاق می‌شود که حرکت آب در دریاها و اقیانوس‌ها را ایجاد، هدایت و اصلاح می‌کنند. برای درک و مدلسازی دقیق جریان‌ها، ما باید این عوامل را به صورت داده‌های قابل اندازه‌گیری به مدل‌های خود وارد </a:t>
            </a:r>
            <a:r>
              <a:rPr lang="fa-IR" sz="1400" dirty="0" smtClean="0">
                <a:cs typeface="B Nazanin" panose="00000400000000000000" pitchFamily="2" charset="-78"/>
              </a:rPr>
              <a:t>کنیم.</a:t>
            </a:r>
          </a:p>
          <a:p>
            <a:pPr algn="just" rtl="1">
              <a:lnSpc>
                <a:spcPct val="150000"/>
              </a:lnSpc>
            </a:pPr>
            <a:r>
              <a:rPr lang="fa-IR" sz="1400" dirty="0" smtClean="0">
                <a:cs typeface="B Nazanin" panose="00000400000000000000" pitchFamily="2" charset="-78"/>
              </a:rPr>
              <a:t>می‌توانیم </a:t>
            </a:r>
            <a:r>
              <a:rPr lang="fa-IR" sz="1400" dirty="0">
                <a:cs typeface="B Nazanin" panose="00000400000000000000" pitchFamily="2" charset="-78"/>
              </a:rPr>
              <a:t>آن‌ها را به دو گروه اصلی تقسیم کنیم: </a:t>
            </a:r>
            <a:r>
              <a:rPr lang="fa-IR" sz="1400" dirty="0">
                <a:solidFill>
                  <a:srgbClr val="FF0000"/>
                </a:solidFill>
                <a:cs typeface="B Nazanin" panose="00000400000000000000" pitchFamily="2" charset="-78"/>
              </a:rPr>
              <a:t>نیروهای محرکه اصلی </a:t>
            </a:r>
            <a:r>
              <a:rPr lang="fa-IR" sz="1400" dirty="0">
                <a:cs typeface="B Nazanin" panose="00000400000000000000" pitchFamily="2" charset="-78"/>
              </a:rPr>
              <a:t>و </a:t>
            </a:r>
            <a:r>
              <a:rPr lang="fa-IR" sz="1400" dirty="0">
                <a:solidFill>
                  <a:srgbClr val="FF0000"/>
                </a:solidFill>
                <a:cs typeface="B Nazanin" panose="00000400000000000000" pitchFamily="2" charset="-78"/>
              </a:rPr>
              <a:t>پارامترهای محیطی و داده‌های </a:t>
            </a:r>
            <a:r>
              <a:rPr lang="fa-IR" sz="1400" dirty="0" smtClean="0">
                <a:solidFill>
                  <a:srgbClr val="FF0000"/>
                </a:solidFill>
                <a:cs typeface="B Nazanin" panose="00000400000000000000" pitchFamily="2" charset="-78"/>
              </a:rPr>
              <a:t>مربوطه</a:t>
            </a:r>
          </a:p>
          <a:p>
            <a:pPr algn="just" rtl="1">
              <a:lnSpc>
                <a:spcPct val="150000"/>
              </a:lnSpc>
            </a:pPr>
            <a:r>
              <a:rPr lang="fa-IR" sz="1400" dirty="0" smtClean="0">
                <a:cs typeface="B Nazanin" panose="00000400000000000000" pitchFamily="2" charset="-78"/>
              </a:rPr>
              <a:t>نیروهای محرکه </a:t>
            </a:r>
            <a:r>
              <a:rPr lang="fa-IR" sz="1400" dirty="0">
                <a:cs typeface="B Nazanin" panose="00000400000000000000" pitchFamily="2" charset="-78"/>
              </a:rPr>
              <a:t>اصلی </a:t>
            </a:r>
            <a:r>
              <a:rPr lang="fa-IR" sz="1400" dirty="0" smtClean="0">
                <a:cs typeface="B Nazanin" panose="00000400000000000000" pitchFamily="2" charset="-78"/>
              </a:rPr>
              <a:t>اینها </a:t>
            </a:r>
            <a:r>
              <a:rPr lang="fa-IR" sz="1400" dirty="0">
                <a:cs typeface="B Nazanin" panose="00000400000000000000" pitchFamily="2" charset="-78"/>
              </a:rPr>
              <a:t>نیروهای بنیادین فیزیکی هستند که آب را به حرکت </a:t>
            </a:r>
            <a:r>
              <a:rPr lang="fa-IR" sz="1400" dirty="0" smtClean="0">
                <a:cs typeface="B Nazanin" panose="00000400000000000000" pitchFamily="2" charset="-78"/>
              </a:rPr>
              <a:t>درمی‌آورند:</a:t>
            </a:r>
          </a:p>
          <a:p>
            <a:pPr algn="just" rtl="1">
              <a:lnSpc>
                <a:spcPct val="150000"/>
              </a:lnSpc>
            </a:pPr>
            <a:r>
              <a:rPr lang="fa-IR" sz="1400" dirty="0" smtClean="0">
                <a:cs typeface="B Nazanin" panose="00000400000000000000" pitchFamily="2" charset="-78"/>
              </a:rPr>
              <a:t>1. </a:t>
            </a:r>
            <a:r>
              <a:rPr lang="fa-IR" sz="1400" b="1" dirty="0" smtClean="0">
                <a:solidFill>
                  <a:srgbClr val="00B050"/>
                </a:solidFill>
                <a:cs typeface="B Nazanin" panose="00000400000000000000" pitchFamily="2" charset="-78"/>
              </a:rPr>
              <a:t>باد </a:t>
            </a:r>
            <a:r>
              <a:rPr lang="fa-IR" sz="1400" b="1" dirty="0">
                <a:solidFill>
                  <a:srgbClr val="00B050"/>
                </a:solidFill>
                <a:cs typeface="B Nazanin" panose="00000400000000000000" pitchFamily="2" charset="-78"/>
              </a:rPr>
              <a:t>(تنش اتمسفری) </a:t>
            </a:r>
            <a:r>
              <a:rPr lang="fa-IR" sz="1400" dirty="0">
                <a:cs typeface="B Nazanin" panose="00000400000000000000" pitchFamily="2" charset="-78"/>
              </a:rPr>
              <a:t>🌬️باد با اعمال تنش برشی بر سطح آب، انرژی خود را به لایه‌های سطحی منتقل کرده و آن‌ها را به حرکت در می‌آورد. این عامل، مهم‌ترین نیروی محرکه برای جریانات سطحی در سراسر جهان </a:t>
            </a:r>
            <a:r>
              <a:rPr lang="fa-IR" sz="1400" dirty="0" smtClean="0">
                <a:cs typeface="B Nazanin" panose="00000400000000000000" pitchFamily="2" charset="-78"/>
              </a:rPr>
              <a:t>است. در </a:t>
            </a:r>
            <a:r>
              <a:rPr lang="fa-IR" sz="1400" dirty="0">
                <a:cs typeface="B Nazanin" panose="00000400000000000000" pitchFamily="2" charset="-78"/>
              </a:rPr>
              <a:t>دریای خزر و دریای عمان، باد غالب شمال غربی (باد شمال) نقش مهمی در شکل‌گیری گرداب‌های فصلی و جریان‌های ساحلی دارد</a:t>
            </a:r>
            <a:r>
              <a:rPr lang="fa-IR" sz="1400" dirty="0" smtClean="0">
                <a:cs typeface="B Nazanin" panose="00000400000000000000" pitchFamily="2" charset="-78"/>
              </a:rPr>
              <a:t>. در </a:t>
            </a:r>
            <a:r>
              <a:rPr lang="fa-IR" sz="1400" dirty="0">
                <a:cs typeface="B Nazanin" panose="00000400000000000000" pitchFamily="2" charset="-78"/>
              </a:rPr>
              <a:t>دریای خزر، به دلیل بسته بودن حوضه، باد عامل اصلی شکل‌دهنده جریانات است، به خصوص در بخش‌های کم‌عمق شمالی. </a:t>
            </a:r>
            <a:r>
              <a:rPr lang="fa-IR" sz="1400" dirty="0" smtClean="0">
                <a:cs typeface="B Nazanin" panose="00000400000000000000" pitchFamily="2" charset="-78"/>
              </a:rPr>
              <a:t>جریان‌های </a:t>
            </a:r>
            <a:r>
              <a:rPr lang="fa-IR" sz="1400" dirty="0">
                <a:cs typeface="B Nazanin" panose="00000400000000000000" pitchFamily="2" charset="-78"/>
              </a:rPr>
              <a:t>سطحی قوی ناشی از طوفان‌های بادی، عامل اصلی ایجاد جریان‌های قوی در عمق آب </a:t>
            </a:r>
            <a:r>
              <a:rPr lang="fa-IR" sz="1400" dirty="0" smtClean="0">
                <a:cs typeface="B Nazanin" panose="00000400000000000000" pitchFamily="2" charset="-78"/>
              </a:rPr>
              <a:t>هستند.</a:t>
            </a:r>
          </a:p>
          <a:p>
            <a:pPr algn="just" rtl="1">
              <a:lnSpc>
                <a:spcPct val="150000"/>
              </a:lnSpc>
            </a:pPr>
            <a:r>
              <a:rPr lang="fa-IR" sz="1400" dirty="0" smtClean="0">
                <a:cs typeface="B Nazanin" panose="00000400000000000000" pitchFamily="2" charset="-78"/>
              </a:rPr>
              <a:t> 2. </a:t>
            </a:r>
            <a:r>
              <a:rPr lang="fa-IR" sz="1400" b="1" dirty="0">
                <a:solidFill>
                  <a:srgbClr val="00B050"/>
                </a:solidFill>
                <a:cs typeface="B Nazanin" panose="00000400000000000000" pitchFamily="2" charset="-78"/>
              </a:rPr>
              <a:t>گرادیان چگالی (نیروی </a:t>
            </a:r>
            <a:r>
              <a:rPr lang="fa-IR" sz="1400" b="1" dirty="0" smtClean="0">
                <a:solidFill>
                  <a:srgbClr val="00B050"/>
                </a:solidFill>
                <a:cs typeface="B Nazanin" panose="00000400000000000000" pitchFamily="2" charset="-78"/>
              </a:rPr>
              <a:t>ترموهالین</a:t>
            </a:r>
            <a:r>
              <a:rPr lang="fa-IR" sz="1400" b="1" dirty="0">
                <a:solidFill>
                  <a:srgbClr val="00B050"/>
                </a:solidFill>
                <a:cs typeface="B Nazanin" panose="00000400000000000000" pitchFamily="2" charset="-78"/>
              </a:rPr>
              <a:t>) </a:t>
            </a:r>
            <a:r>
              <a:rPr lang="fa-IR" sz="1400" dirty="0">
                <a:cs typeface="B Nazanin" panose="00000400000000000000" pitchFamily="2" charset="-78"/>
              </a:rPr>
              <a:t>🌡</a:t>
            </a:r>
            <a:r>
              <a:rPr lang="fa-IR" sz="1400" dirty="0" smtClean="0">
                <a:cs typeface="B Nazanin" panose="00000400000000000000" pitchFamily="2" charset="-78"/>
              </a:rPr>
              <a:t>️آب </a:t>
            </a:r>
            <a:r>
              <a:rPr lang="fa-IR" sz="1400" dirty="0">
                <a:cs typeface="B Nazanin" panose="00000400000000000000" pitchFamily="2" charset="-78"/>
              </a:rPr>
              <a:t>با چگالی‌های متفاوت تمایل دارد به گونه‌ای جابجا شود که به تعادل برسد؛ آب سنگین‌تر (سردتر و شورتر) به زیر آب سبک‌تر (گرم‌تر و شیرین‌تر) فرو می‌رود. این اختلاف چگالی، موتور اصلی جریان‌های عمقی و ترموهالاین است.در دریای خزر، سرد شدن و یخ‌زدگی آب در زمستان در بخش شمالی باعث افزایش شوری و چگالی آب می‌شود. این آب چگال به اعماق فرو رفته و یک جریان عمقی مهم را به سمت جنوب به راه </a:t>
            </a:r>
            <a:r>
              <a:rPr lang="fa-IR" sz="1400" dirty="0" smtClean="0">
                <a:cs typeface="B Nazanin" panose="00000400000000000000" pitchFamily="2" charset="-78"/>
              </a:rPr>
              <a:t>می‌اندازد.</a:t>
            </a:r>
          </a:p>
          <a:p>
            <a:pPr algn="just" rtl="1">
              <a:lnSpc>
                <a:spcPct val="150000"/>
              </a:lnSpc>
            </a:pPr>
            <a:r>
              <a:rPr lang="fa-IR" sz="1400" dirty="0" smtClean="0">
                <a:cs typeface="B Nazanin" panose="00000400000000000000" pitchFamily="2" charset="-78"/>
              </a:rPr>
              <a:t> 3. </a:t>
            </a:r>
            <a:r>
              <a:rPr lang="fa-IR" sz="1400" b="1" dirty="0">
                <a:solidFill>
                  <a:srgbClr val="00B050"/>
                </a:solidFill>
                <a:cs typeface="B Nazanin" panose="00000400000000000000" pitchFamily="2" charset="-78"/>
              </a:rPr>
              <a:t>گرادیان فشار (نیروی ژئوستروفیک) </a:t>
            </a:r>
            <a:r>
              <a:rPr lang="fa-IR" sz="1400" dirty="0" smtClean="0">
                <a:cs typeface="B Nazanin" panose="00000400000000000000" pitchFamily="2" charset="-78"/>
              </a:rPr>
              <a:t>پستی </a:t>
            </a:r>
            <a:r>
              <a:rPr lang="fa-IR" sz="1400" dirty="0">
                <a:cs typeface="B Nazanin" panose="00000400000000000000" pitchFamily="2" charset="-78"/>
              </a:rPr>
              <a:t>و بلندی‌های سطح دریا (توپوگرافی دینامیکی) باعث ایجاد اختلاف فشار افقی در آب می‌شود. آب تمایل دارد از منطقه پرفشار (جایی که سطح آب بالاتر است) به سمت منطقه کم‌فشار (جایی که سطح آب پایین‌تر است) حرکت کند. این نیرو در تعادل با نیروی کوریولیس، جریانات ژئواستروفیک را ایجاد می‌کند که بخش بزرگی از گردش‌های اقیانوسی را تشکیل </a:t>
            </a:r>
            <a:r>
              <a:rPr lang="fa-IR" sz="1400" dirty="0" smtClean="0">
                <a:cs typeface="B Nazanin" panose="00000400000000000000" pitchFamily="2" charset="-78"/>
              </a:rPr>
              <a:t>می‌دهند.</a:t>
            </a:r>
          </a:p>
          <a:p>
            <a:pPr algn="just" rtl="1">
              <a:lnSpc>
                <a:spcPct val="150000"/>
              </a:lnSpc>
            </a:pPr>
            <a:r>
              <a:rPr lang="fa-IR" sz="1400" dirty="0" smtClean="0">
                <a:cs typeface="B Nazanin" panose="00000400000000000000" pitchFamily="2" charset="-78"/>
              </a:rPr>
              <a:t> 4. </a:t>
            </a:r>
            <a:r>
              <a:rPr lang="fa-IR" sz="1400" b="1" dirty="0">
                <a:solidFill>
                  <a:srgbClr val="00B050"/>
                </a:solidFill>
                <a:cs typeface="B Nazanin" panose="00000400000000000000" pitchFamily="2" charset="-78"/>
              </a:rPr>
              <a:t>نیروهای جزرومدی </a:t>
            </a:r>
            <a:r>
              <a:rPr lang="fa-IR" sz="1400" dirty="0" smtClean="0">
                <a:cs typeface="B Nazanin" panose="00000400000000000000" pitchFamily="2" charset="-78"/>
              </a:rPr>
              <a:t>نیروی </a:t>
            </a:r>
            <a:r>
              <a:rPr lang="fa-IR" sz="1400" dirty="0">
                <a:cs typeface="B Nazanin" panose="00000400000000000000" pitchFamily="2" charset="-78"/>
              </a:rPr>
              <a:t>گرانشی ماه و خورشید باعث ایجاد جریانات تناوبی جزرومدی می‌شود. اگرچه انرژی این جریان‌ها بسیار زیاد است، اما تأثیر آن‌ها بر گردش کلی و باقی‌مانده در پهنه‌های آبی بزرگ معمولاً کم است. با این حال، در مناطق خاصی مانند تنگه‌ها (مثل تنگه هرمز) و سواحل، این جریان‌ها می‌توانند جریان </a:t>
            </a:r>
            <a:r>
              <a:rPr lang="fa-IR" sz="1400" dirty="0" smtClean="0">
                <a:cs typeface="B Nazanin" panose="00000400000000000000" pitchFamily="2" charset="-78"/>
              </a:rPr>
              <a:t>غالب باشند.</a:t>
            </a:r>
            <a:endParaRPr lang="fa-IR" sz="1400" dirty="0">
              <a:latin typeface="Times New Roman" panose="02020603050405020304" pitchFamily="18" charset="0"/>
              <a:cs typeface="Times New Roman" panose="02020603050405020304" pitchFamily="18" charset="0"/>
            </a:endParaRPr>
          </a:p>
        </p:txBody>
      </p:sp>
      <p:sp>
        <p:nvSpPr>
          <p:cNvPr id="9" name="8-Point Star 8"/>
          <p:cNvSpPr/>
          <p:nvPr/>
        </p:nvSpPr>
        <p:spPr>
          <a:xfrm>
            <a:off x="269631" y="6086229"/>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32</a:t>
            </a:r>
            <a:endParaRPr lang="en-US" dirty="0">
              <a:cs typeface="B Nazanin" panose="00000400000000000000" pitchFamily="2" charset="-78"/>
            </a:endParaRPr>
          </a:p>
        </p:txBody>
      </p:sp>
    </p:spTree>
    <p:extLst>
      <p:ext uri="{BB962C8B-B14F-4D97-AF65-F5344CB8AC3E}">
        <p14:creationId xmlns:p14="http://schemas.microsoft.com/office/powerpoint/2010/main" val="360078469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5170646"/>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داده های اثرگذار بر جریانات دریایی</a:t>
            </a:r>
          </a:p>
          <a:p>
            <a:pPr algn="r" rtl="1"/>
            <a:r>
              <a:rPr lang="fa-IR" sz="2000" dirty="0" smtClean="0">
                <a:solidFill>
                  <a:srgbClr val="C00000"/>
                </a:solidFill>
                <a:cs typeface="B Nazanin" panose="00000400000000000000" pitchFamily="2" charset="-78"/>
              </a:rPr>
              <a:t>پارامترهای </a:t>
            </a:r>
            <a:r>
              <a:rPr lang="fa-IR" sz="2000" dirty="0">
                <a:solidFill>
                  <a:srgbClr val="C00000"/>
                </a:solidFill>
                <a:cs typeface="B Nazanin" panose="00000400000000000000" pitchFamily="2" charset="-78"/>
              </a:rPr>
              <a:t>محیطی و داده‌های </a:t>
            </a:r>
            <a:r>
              <a:rPr lang="fa-IR" sz="2000" dirty="0" smtClean="0">
                <a:solidFill>
                  <a:srgbClr val="C00000"/>
                </a:solidFill>
                <a:cs typeface="B Nazanin" panose="00000400000000000000" pitchFamily="2" charset="-78"/>
              </a:rPr>
              <a:t>مربوطه: </a:t>
            </a:r>
          </a:p>
          <a:p>
            <a:pPr algn="r" rtl="1">
              <a:lnSpc>
                <a:spcPct val="150000"/>
              </a:lnSpc>
            </a:pPr>
            <a:r>
              <a:rPr lang="fa-IR" dirty="0" smtClean="0">
                <a:cs typeface="B Nazanin" panose="00000400000000000000" pitchFamily="2" charset="-78"/>
              </a:rPr>
              <a:t>این‌ها </a:t>
            </a:r>
            <a:r>
              <a:rPr lang="fa-IR" dirty="0">
                <a:cs typeface="B Nazanin" panose="00000400000000000000" pitchFamily="2" charset="-78"/>
              </a:rPr>
              <a:t>داده‌های مشخصی هستند که ما برای کمی‌سازی نیروهای فوق و اجرای مدل‌های عددی از آن‌ها استفاده می‌کنیم</a:t>
            </a:r>
            <a:r>
              <a:rPr lang="fa-IR" dirty="0" smtClean="0">
                <a:cs typeface="B Nazanin" panose="00000400000000000000" pitchFamily="2" charset="-78"/>
              </a:rPr>
              <a:t>:</a:t>
            </a:r>
          </a:p>
          <a:p>
            <a:pPr marL="285750" indent="-285750" algn="r" rtl="1">
              <a:lnSpc>
                <a:spcPct val="150000"/>
              </a:lnSpc>
              <a:buFont typeface="Wingdings" panose="05000000000000000000" pitchFamily="2" charset="2"/>
              <a:buChar char="Ø"/>
            </a:pPr>
            <a:r>
              <a:rPr lang="fa-IR" dirty="0" smtClean="0">
                <a:solidFill>
                  <a:srgbClr val="0070C0"/>
                </a:solidFill>
                <a:cs typeface="B Nazanin" panose="00000400000000000000" pitchFamily="2" charset="-78"/>
              </a:rPr>
              <a:t>داده‌های </a:t>
            </a:r>
            <a:r>
              <a:rPr lang="fa-IR" dirty="0">
                <a:solidFill>
                  <a:srgbClr val="0070C0"/>
                </a:solidFill>
                <a:cs typeface="B Nazanin" panose="00000400000000000000" pitchFamily="2" charset="-78"/>
              </a:rPr>
              <a:t>باد: </a:t>
            </a:r>
            <a:r>
              <a:rPr lang="fa-IR" dirty="0">
                <a:cs typeface="B Nazanin" panose="00000400000000000000" pitchFamily="2" charset="-78"/>
              </a:rPr>
              <a:t>شامل سرعت و جهت باد که از مدل‌های هواشناسی جهانی </a:t>
            </a:r>
            <a:r>
              <a:rPr lang="fa-IR" dirty="0" smtClean="0">
                <a:cs typeface="B Nazanin" panose="00000400000000000000" pitchFamily="2" charset="-78"/>
              </a:rPr>
              <a:t>مانند </a:t>
            </a:r>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ECMWF</a:t>
            </a:r>
            <a:r>
              <a:rPr lang="fa-IR" dirty="0" smtClean="0">
                <a:cs typeface="B Nazanin" panose="00000400000000000000" pitchFamily="2" charset="-78"/>
              </a:rPr>
              <a:t>یا </a:t>
            </a:r>
            <a:r>
              <a:rPr lang="fa-IR" dirty="0">
                <a:cs typeface="B Nazanin" panose="00000400000000000000" pitchFamily="2" charset="-78"/>
              </a:rPr>
              <a:t>ماهواره‌ها به دست می‌آیند</a:t>
            </a:r>
            <a:r>
              <a:rPr lang="fa-IR" dirty="0" smtClean="0">
                <a:cs typeface="B Nazanin" panose="00000400000000000000" pitchFamily="2" charset="-78"/>
              </a:rPr>
              <a:t>.</a:t>
            </a:r>
          </a:p>
          <a:p>
            <a:pPr marL="285750" indent="-285750" algn="r" rtl="1">
              <a:lnSpc>
                <a:spcPct val="150000"/>
              </a:lnSpc>
              <a:buFont typeface="Wingdings" panose="05000000000000000000" pitchFamily="2" charset="2"/>
              <a:buChar char="Ø"/>
            </a:pPr>
            <a:r>
              <a:rPr lang="fa-IR" dirty="0" smtClean="0">
                <a:solidFill>
                  <a:srgbClr val="0070C0"/>
                </a:solidFill>
                <a:cs typeface="B Nazanin" panose="00000400000000000000" pitchFamily="2" charset="-78"/>
              </a:rPr>
              <a:t>داده‌های </a:t>
            </a:r>
            <a:r>
              <a:rPr lang="fa-IR" dirty="0">
                <a:solidFill>
                  <a:srgbClr val="0070C0"/>
                </a:solidFill>
                <a:cs typeface="B Nazanin" panose="00000400000000000000" pitchFamily="2" charset="-78"/>
              </a:rPr>
              <a:t>دما و شوری: </a:t>
            </a:r>
            <a:r>
              <a:rPr lang="fa-IR" dirty="0">
                <a:cs typeface="B Nazanin" panose="00000400000000000000" pitchFamily="2" charset="-78"/>
              </a:rPr>
              <a:t>برای محاسبه چگالی و مدل‌سازی جریان‌های ترموهالاین حیاتی هستند. </a:t>
            </a:r>
            <a:r>
              <a:rPr lang="fa-IR" dirty="0" smtClean="0">
                <a:cs typeface="B Nazanin" panose="00000400000000000000" pitchFamily="2" charset="-78"/>
              </a:rPr>
              <a:t>مانند دمای </a:t>
            </a:r>
            <a:r>
              <a:rPr lang="fa-IR" dirty="0">
                <a:cs typeface="B Nazanin" panose="00000400000000000000" pitchFamily="2" charset="-78"/>
              </a:rPr>
              <a:t>سطح آب </a:t>
            </a:r>
            <a:r>
              <a:rPr lang="fa-IR" dirty="0" smtClean="0">
                <a:cs typeface="B Nazanin" panose="00000400000000000000" pitchFamily="2" charset="-78"/>
              </a:rPr>
              <a:t>از </a:t>
            </a:r>
            <a:r>
              <a:rPr lang="fa-IR" dirty="0">
                <a:cs typeface="B Nazanin" panose="00000400000000000000" pitchFamily="2" charset="-78"/>
              </a:rPr>
              <a:t>تصاویر حرارتی ماهواره‌ای</a:t>
            </a:r>
            <a:r>
              <a:rPr lang="fa-IR" dirty="0" smtClean="0">
                <a:cs typeface="B Nazanin" panose="00000400000000000000" pitchFamily="2" charset="-78"/>
              </a:rPr>
              <a:t>.</a:t>
            </a:r>
          </a:p>
          <a:p>
            <a:pPr marL="285750" indent="-285750" algn="r" rtl="1">
              <a:lnSpc>
                <a:spcPct val="150000"/>
              </a:lnSpc>
              <a:buFont typeface="Wingdings" panose="05000000000000000000" pitchFamily="2" charset="2"/>
              <a:buChar char="Ø"/>
            </a:pPr>
            <a:r>
              <a:rPr lang="fa-IR" dirty="0" smtClean="0">
                <a:solidFill>
                  <a:srgbClr val="0070C0"/>
                </a:solidFill>
                <a:cs typeface="B Nazanin" panose="00000400000000000000" pitchFamily="2" charset="-78"/>
              </a:rPr>
              <a:t>پروفایل‌های </a:t>
            </a:r>
            <a:r>
              <a:rPr lang="fa-IR" dirty="0">
                <a:solidFill>
                  <a:srgbClr val="0070C0"/>
                </a:solidFill>
                <a:cs typeface="B Nazanin" panose="00000400000000000000" pitchFamily="2" charset="-78"/>
              </a:rPr>
              <a:t>دما و شوری در عمق: </a:t>
            </a:r>
            <a:r>
              <a:rPr lang="fa-IR" dirty="0">
                <a:cs typeface="B Nazanin" panose="00000400000000000000" pitchFamily="2" charset="-78"/>
              </a:rPr>
              <a:t>از مشاهدات میدانی (کشتی‌ها، بویه‌های آرگو) یا مدل‌های اقیانوسی جهانی</a:t>
            </a:r>
            <a:r>
              <a:rPr lang="fa-IR" dirty="0" smtClean="0">
                <a:cs typeface="B Nazanin" panose="00000400000000000000" pitchFamily="2" charset="-78"/>
              </a:rPr>
              <a:t>.</a:t>
            </a:r>
          </a:p>
          <a:p>
            <a:pPr marL="285750" indent="-285750" algn="r" rtl="1">
              <a:lnSpc>
                <a:spcPct val="150000"/>
              </a:lnSpc>
              <a:buFont typeface="Wingdings" panose="05000000000000000000" pitchFamily="2" charset="2"/>
              <a:buChar char="Ø"/>
            </a:pPr>
            <a:r>
              <a:rPr lang="fa-IR" dirty="0" smtClean="0">
                <a:solidFill>
                  <a:srgbClr val="0070C0"/>
                </a:solidFill>
                <a:cs typeface="B Nazanin" panose="00000400000000000000" pitchFamily="2" charset="-78"/>
              </a:rPr>
              <a:t>داده‌های </a:t>
            </a:r>
            <a:r>
              <a:rPr lang="fa-IR" dirty="0">
                <a:solidFill>
                  <a:srgbClr val="0070C0"/>
                </a:solidFill>
                <a:cs typeface="B Nazanin" panose="00000400000000000000" pitchFamily="2" charset="-78"/>
              </a:rPr>
              <a:t>ارتفاع‌سنجی ماهواره‌ای: </a:t>
            </a:r>
            <a:r>
              <a:rPr lang="fa-IR" dirty="0">
                <a:cs typeface="B Nazanin" panose="00000400000000000000" pitchFamily="2" charset="-78"/>
              </a:rPr>
              <a:t>برای محاسبه توپوگرافی دینامیکی و آنامولی تراز دریا که ورودی اصلی برای محاسبه جریانات ژئواستروفیک هستند</a:t>
            </a:r>
            <a:r>
              <a:rPr lang="fa-IR" dirty="0" smtClean="0">
                <a:cs typeface="B Nazanin" panose="00000400000000000000" pitchFamily="2" charset="-78"/>
              </a:rPr>
              <a:t>.</a:t>
            </a:r>
          </a:p>
          <a:p>
            <a:pPr marL="285750" indent="-285750" algn="r" rtl="1">
              <a:lnSpc>
                <a:spcPct val="150000"/>
              </a:lnSpc>
              <a:buFont typeface="Wingdings" panose="05000000000000000000" pitchFamily="2" charset="2"/>
              <a:buChar char="Ø"/>
            </a:pPr>
            <a:r>
              <a:rPr lang="fa-IR" dirty="0" smtClean="0">
                <a:solidFill>
                  <a:srgbClr val="0070C0"/>
                </a:solidFill>
                <a:cs typeface="B Nazanin" panose="00000400000000000000" pitchFamily="2" charset="-78"/>
              </a:rPr>
              <a:t>توپوگرافی </a:t>
            </a:r>
            <a:r>
              <a:rPr lang="fa-IR" dirty="0">
                <a:solidFill>
                  <a:srgbClr val="0070C0"/>
                </a:solidFill>
                <a:cs typeface="B Nazanin" panose="00000400000000000000" pitchFamily="2" charset="-78"/>
              </a:rPr>
              <a:t>بستر دریا </a:t>
            </a:r>
            <a:r>
              <a:rPr lang="fa-IR" dirty="0" smtClean="0">
                <a:solidFill>
                  <a:srgbClr val="0070C0"/>
                </a:solidFill>
                <a:cs typeface="B Nazanin" panose="00000400000000000000" pitchFamily="2" charset="-78"/>
              </a:rPr>
              <a:t>عمق </a:t>
            </a:r>
            <a:r>
              <a:rPr lang="fa-IR" dirty="0">
                <a:solidFill>
                  <a:srgbClr val="0070C0"/>
                </a:solidFill>
                <a:cs typeface="B Nazanin" panose="00000400000000000000" pitchFamily="2" charset="-78"/>
              </a:rPr>
              <a:t>و شکل بستر </a:t>
            </a:r>
            <a:r>
              <a:rPr lang="fa-IR" dirty="0" smtClean="0">
                <a:solidFill>
                  <a:srgbClr val="0070C0"/>
                </a:solidFill>
                <a:cs typeface="B Nazanin" panose="00000400000000000000" pitchFamily="2" charset="-78"/>
              </a:rPr>
              <a:t>دریا</a:t>
            </a:r>
            <a:r>
              <a:rPr lang="en-US" dirty="0" smtClean="0">
                <a:solidFill>
                  <a:srgbClr val="0070C0"/>
                </a:solidFill>
                <a:cs typeface="B Nazanin" panose="00000400000000000000" pitchFamily="2" charset="-78"/>
              </a:rPr>
              <a:t>:</a:t>
            </a:r>
            <a:r>
              <a:rPr lang="fa-IR" dirty="0" smtClean="0">
                <a:solidFill>
                  <a:srgbClr val="0070C0"/>
                </a:solidFill>
                <a:cs typeface="B Nazanin" panose="00000400000000000000" pitchFamily="2" charset="-78"/>
              </a:rPr>
              <a:t> </a:t>
            </a:r>
            <a:r>
              <a:rPr lang="fa-IR" dirty="0">
                <a:cs typeface="B Nazanin" panose="00000400000000000000" pitchFamily="2" charset="-78"/>
              </a:rPr>
              <a:t>مسیر جریان‌ها را (به‌ویژه در عمق) هدایت می‌کند و نقش مهمی در پدیده‌هایی مانند بالاآمدگی </a:t>
            </a:r>
            <a:r>
              <a:rPr lang="fa-IR" dirty="0" smtClean="0">
                <a:cs typeface="B Nazanin" panose="00000400000000000000" pitchFamily="2" charset="-78"/>
              </a:rPr>
              <a:t>دارد.</a:t>
            </a:r>
          </a:p>
          <a:p>
            <a:pPr marL="285750" indent="-285750" algn="r" rtl="1">
              <a:lnSpc>
                <a:spcPct val="150000"/>
              </a:lnSpc>
              <a:buFont typeface="Wingdings" panose="05000000000000000000" pitchFamily="2" charset="2"/>
              <a:buChar char="Ø"/>
            </a:pPr>
            <a:r>
              <a:rPr lang="fa-IR" dirty="0" smtClean="0">
                <a:solidFill>
                  <a:srgbClr val="0070C0"/>
                </a:solidFill>
                <a:cs typeface="B Nazanin" panose="00000400000000000000" pitchFamily="2" charset="-78"/>
              </a:rPr>
              <a:t>داده‌های </a:t>
            </a:r>
            <a:r>
              <a:rPr lang="fa-IR" dirty="0">
                <a:solidFill>
                  <a:srgbClr val="0070C0"/>
                </a:solidFill>
                <a:cs typeface="B Nazanin" panose="00000400000000000000" pitchFamily="2" charset="-78"/>
              </a:rPr>
              <a:t>ورودی آب شیرین: </a:t>
            </a:r>
            <a:r>
              <a:rPr lang="fa-IR" dirty="0">
                <a:cs typeface="B Nazanin" panose="00000400000000000000" pitchFamily="2" charset="-78"/>
              </a:rPr>
              <a:t>دبی رودخانه‌ها (مانند ولگا و اروند) که شوری و چگالی آب‌های ساحلی را به شدت تحت تأثیر قرار می‌دهند</a:t>
            </a:r>
            <a:r>
              <a:rPr lang="fa-IR" dirty="0" smtClean="0">
                <a:cs typeface="B Nazanin" panose="00000400000000000000" pitchFamily="2" charset="-78"/>
              </a:rPr>
              <a:t>.</a:t>
            </a:r>
          </a:p>
          <a:p>
            <a:pPr marL="285750" indent="-285750" algn="r" rtl="1">
              <a:lnSpc>
                <a:spcPct val="150000"/>
              </a:lnSpc>
              <a:buFont typeface="Wingdings" panose="05000000000000000000" pitchFamily="2" charset="2"/>
              <a:buChar char="Ø"/>
            </a:pPr>
            <a:r>
              <a:rPr lang="fa-IR" dirty="0" smtClean="0">
                <a:solidFill>
                  <a:srgbClr val="0070C0"/>
                </a:solidFill>
                <a:cs typeface="B Nazanin" panose="00000400000000000000" pitchFamily="2" charset="-78"/>
              </a:rPr>
              <a:t>داده‌های </a:t>
            </a:r>
            <a:r>
              <a:rPr lang="fa-IR" dirty="0">
                <a:solidFill>
                  <a:srgbClr val="0070C0"/>
                </a:solidFill>
                <a:cs typeface="B Nazanin" panose="00000400000000000000" pitchFamily="2" charset="-78"/>
              </a:rPr>
              <a:t>تبخیر و بارش: </a:t>
            </a:r>
            <a:r>
              <a:rPr lang="fa-IR" dirty="0">
                <a:cs typeface="B Nazanin" panose="00000400000000000000" pitchFamily="2" charset="-78"/>
              </a:rPr>
              <a:t>این دو عامل نیز بر بیلان آب شیرین و در نتیجه شوری سطحی تأثیر می‌گذارند و در مدل‌سازی‌های دقیق اقلیمی لحاظ می‌شوند.در نهایت، درک و مدلسازی جریان‌های دریایی نیازمند تلفیق هوشمندانه تمام این داده‌ها در یک چارچوب فیزیکی یا عددی است تا بتوان تعامل پیچیده بین این نیروها و پارامترها را به درستی شبیه‌سازی کرد.</a:t>
            </a:r>
          </a:p>
          <a:p>
            <a:pPr algn="r" rtl="1"/>
            <a:endParaRPr lang="fa-IR" sz="2000" b="1" dirty="0" smtClean="0">
              <a:solidFill>
                <a:srgbClr val="FF0000"/>
              </a:solidFill>
              <a:cs typeface="B Nazanin" panose="00000400000000000000" pitchFamily="2" charset="-78"/>
            </a:endParaRPr>
          </a:p>
        </p:txBody>
      </p:sp>
      <p:sp>
        <p:nvSpPr>
          <p:cNvPr id="9" name="8-Point Star 8"/>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33</a:t>
            </a:r>
            <a:endParaRPr lang="en-US" dirty="0">
              <a:cs typeface="B Nazanin" panose="00000400000000000000" pitchFamily="2" charset="-78"/>
            </a:endParaRPr>
          </a:p>
        </p:txBody>
      </p:sp>
    </p:spTree>
    <p:extLst>
      <p:ext uri="{BB962C8B-B14F-4D97-AF65-F5344CB8AC3E}">
        <p14:creationId xmlns:p14="http://schemas.microsoft.com/office/powerpoint/2010/main" val="376316321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584775"/>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مدلسازی جریانات دریایی:</a:t>
            </a:r>
          </a:p>
          <a:p>
            <a:pPr algn="r" rtl="1"/>
            <a:endParaRPr lang="fa-IR" sz="1200" b="1" dirty="0" smtClean="0">
              <a:solidFill>
                <a:srgbClr val="FF0000"/>
              </a:solidFill>
              <a:cs typeface="B Nazanin" panose="00000400000000000000" pitchFamily="2" charset="-78"/>
            </a:endParaRPr>
          </a:p>
        </p:txBody>
      </p:sp>
      <p:graphicFrame>
        <p:nvGraphicFramePr>
          <p:cNvPr id="4" name="Diagram 3"/>
          <p:cNvGraphicFramePr/>
          <p:nvPr>
            <p:extLst>
              <p:ext uri="{D42A27DB-BD31-4B8C-83A1-F6EECF244321}">
                <p14:modId xmlns:p14="http://schemas.microsoft.com/office/powerpoint/2010/main" val="2794882619"/>
              </p:ext>
            </p:extLst>
          </p:nvPr>
        </p:nvGraphicFramePr>
        <p:xfrm>
          <a:off x="1879600" y="1912422"/>
          <a:ext cx="8128000" cy="396279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8-Point Star 8"/>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34</a:t>
            </a:r>
            <a:endParaRPr lang="en-US" dirty="0">
              <a:cs typeface="B Nazanin" panose="00000400000000000000" pitchFamily="2" charset="-78"/>
            </a:endParaRPr>
          </a:p>
        </p:txBody>
      </p:sp>
    </p:spTree>
    <p:extLst>
      <p:ext uri="{BB962C8B-B14F-4D97-AF65-F5344CB8AC3E}">
        <p14:creationId xmlns:p14="http://schemas.microsoft.com/office/powerpoint/2010/main" val="105176868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90953" y="1488070"/>
            <a:ext cx="10970847" cy="5109091"/>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مدلسازی جریانات دریایی:</a:t>
            </a:r>
          </a:p>
          <a:p>
            <a:pPr algn="just" rtl="1"/>
            <a:r>
              <a:rPr lang="fa-IR" dirty="0">
                <a:solidFill>
                  <a:srgbClr val="002060"/>
                </a:solidFill>
                <a:cs typeface="B Nazanin" panose="00000400000000000000" pitchFamily="2" charset="-78"/>
              </a:rPr>
              <a:t>مدل‌سازی عددی </a:t>
            </a:r>
            <a:r>
              <a:rPr lang="fa-IR" dirty="0" smtClean="0">
                <a:solidFill>
                  <a:srgbClr val="002060"/>
                </a:solidFill>
                <a:cs typeface="B Nazanin" panose="00000400000000000000" pitchFamily="2" charset="-78"/>
              </a:rPr>
              <a:t>هیدرودینامیکی </a:t>
            </a:r>
            <a:r>
              <a:rPr lang="fa-IR" dirty="0" smtClean="0">
                <a:cs typeface="B Nazanin" panose="00000400000000000000" pitchFamily="2" charset="-78"/>
              </a:rPr>
              <a:t>رایج‌ترین </a:t>
            </a:r>
            <a:r>
              <a:rPr lang="fa-IR" dirty="0">
                <a:cs typeface="B Nazanin" panose="00000400000000000000" pitchFamily="2" charset="-78"/>
              </a:rPr>
              <a:t>رویکرد است که با استفاده از نرم‌افزارهای قدرتمند، معادلات فیزیکی بنیادین حاکم بر حرکت سیالات را حل می‌کند</a:t>
            </a:r>
            <a:r>
              <a:rPr lang="fa-IR" dirty="0" smtClean="0">
                <a:cs typeface="B Nazanin" panose="00000400000000000000" pitchFamily="2" charset="-78"/>
              </a:rPr>
              <a:t>.</a:t>
            </a:r>
          </a:p>
          <a:p>
            <a:pPr algn="just" rtl="1"/>
            <a:r>
              <a:rPr lang="fa-IR" dirty="0" smtClean="0">
                <a:cs typeface="B Nazanin" panose="00000400000000000000" pitchFamily="2" charset="-78"/>
              </a:rPr>
              <a:t>این </a:t>
            </a:r>
            <a:r>
              <a:rPr lang="fa-IR" dirty="0">
                <a:cs typeface="B Nazanin" panose="00000400000000000000" pitchFamily="2" charset="-78"/>
              </a:rPr>
              <a:t>روش معادلات ناویر-استوکس را که حرکت سیالات را توصیف می‌کنند، تحت مجموعه‌ای از فرضیات خاص مانند تقریب بوسینسک و فشار هیدرواستاتیک حل می‌کند. در این روش، دریا به صورت شبکه‌ای از سلول‌های به هم پیوسته در نظر گرفته می‌شود و مدل محاسبه می‌کند که چگونه آب بر اساس نیروهای اعمال شده در طول زمان بین این سلول‌ها حرکت می‌کند</a:t>
            </a:r>
            <a:r>
              <a:rPr lang="fa-IR" dirty="0" smtClean="0">
                <a:cs typeface="B Nazanin" panose="00000400000000000000" pitchFamily="2" charset="-78"/>
              </a:rPr>
              <a:t>.</a:t>
            </a:r>
          </a:p>
          <a:p>
            <a:pPr marL="285750" indent="-285750" algn="just" rtl="1">
              <a:buFont typeface="Wingdings" panose="05000000000000000000" pitchFamily="2" charset="2"/>
              <a:buChar char="Ø"/>
            </a:pPr>
            <a:r>
              <a:rPr lang="fa-IR" dirty="0" smtClean="0">
                <a:cs typeface="B Nazanin" panose="00000400000000000000" pitchFamily="2" charset="-78"/>
              </a:rPr>
              <a:t>مدل‌های </a:t>
            </a:r>
            <a:r>
              <a:rPr lang="fa-IR" dirty="0">
                <a:cs typeface="B Nazanin" panose="00000400000000000000" pitchFamily="2" charset="-78"/>
              </a:rPr>
              <a:t>مورد استفاده: </a:t>
            </a:r>
            <a:endParaRPr lang="fa-IR" dirty="0" smtClean="0">
              <a:cs typeface="B Nazanin" panose="00000400000000000000" pitchFamily="2" charset="-78"/>
            </a:endParaRPr>
          </a:p>
          <a:p>
            <a:pPr algn="just" rtl="1"/>
            <a:r>
              <a:rPr lang="fa-IR" dirty="0" smtClean="0">
                <a:cs typeface="B Nazanin" panose="00000400000000000000" pitchFamily="2" charset="-78"/>
              </a:rPr>
              <a:t>مجموعه </a:t>
            </a:r>
            <a:r>
              <a:rPr lang="fa-IR" dirty="0">
                <a:cs typeface="B Nazanin" panose="00000400000000000000" pitchFamily="2" charset="-78"/>
              </a:rPr>
              <a:t>نرم‌افزاری </a:t>
            </a:r>
            <a:r>
              <a:rPr lang="en-US" dirty="0">
                <a:latin typeface="Times New Roman" panose="02020603050405020304" pitchFamily="18" charset="0"/>
                <a:cs typeface="Times New Roman" panose="02020603050405020304" pitchFamily="18" charset="0"/>
              </a:rPr>
              <a:t>MIKE</a:t>
            </a:r>
            <a:r>
              <a:rPr lang="en-US" dirty="0">
                <a:cs typeface="B Nazanin" panose="00000400000000000000" pitchFamily="2" charset="-78"/>
              </a:rPr>
              <a:t> </a:t>
            </a:r>
            <a:r>
              <a:rPr lang="fa-IR" dirty="0" smtClean="0">
                <a:cs typeface="B Nazanin" panose="00000400000000000000" pitchFamily="2" charset="-78"/>
              </a:rPr>
              <a:t> مانند </a:t>
            </a:r>
            <a:r>
              <a:rPr lang="en-US" dirty="0">
                <a:latin typeface="Times New Roman" panose="02020603050405020304" pitchFamily="18" charset="0"/>
                <a:cs typeface="Times New Roman" panose="02020603050405020304" pitchFamily="18" charset="0"/>
              </a:rPr>
              <a:t>MIKE21 </a:t>
            </a:r>
            <a:r>
              <a:rPr lang="fa-IR" dirty="0" smtClean="0">
                <a:cs typeface="B Nazanin" panose="00000400000000000000" pitchFamily="2" charset="-78"/>
              </a:rPr>
              <a:t> برای </a:t>
            </a:r>
            <a:r>
              <a:rPr lang="fa-IR" dirty="0">
                <a:cs typeface="B Nazanin" panose="00000400000000000000" pitchFamily="2" charset="-78"/>
              </a:rPr>
              <a:t>مدل‌سازی دو بعدی </a:t>
            </a:r>
            <a:endParaRPr lang="fa-IR" dirty="0" smtClean="0">
              <a:cs typeface="B Nazanin" panose="00000400000000000000" pitchFamily="2" charset="-78"/>
            </a:endParaRPr>
          </a:p>
          <a:p>
            <a:pPr algn="just" rtl="1"/>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MIKE3</a:t>
            </a:r>
            <a:r>
              <a:rPr lang="fa-IR" dirty="0" smtClean="0">
                <a:cs typeface="B Nazanin" panose="00000400000000000000" pitchFamily="2" charset="-78"/>
              </a:rPr>
              <a:t>برای </a:t>
            </a:r>
            <a:r>
              <a:rPr lang="fa-IR" dirty="0">
                <a:cs typeface="B Nazanin" panose="00000400000000000000" pitchFamily="2" charset="-78"/>
              </a:rPr>
              <a:t>مدل‌سازی سه </a:t>
            </a:r>
            <a:r>
              <a:rPr lang="fa-IR" dirty="0" smtClean="0">
                <a:cs typeface="B Nazanin" panose="00000400000000000000" pitchFamily="2" charset="-78"/>
              </a:rPr>
              <a:t>بعدی </a:t>
            </a:r>
            <a:endParaRPr lang="en-US" dirty="0" smtClean="0">
              <a:cs typeface="B Nazanin" panose="00000400000000000000" pitchFamily="2" charset="-78"/>
            </a:endParaRPr>
          </a:p>
          <a:p>
            <a:pPr algn="just" rtl="1"/>
            <a:r>
              <a:rPr lang="fa-IR" dirty="0" smtClean="0">
                <a:cs typeface="B Nazanin" panose="00000400000000000000" pitchFamily="2" charset="-78"/>
              </a:rPr>
              <a:t>مدل‌های </a:t>
            </a:r>
            <a:r>
              <a:rPr lang="fa-IR" dirty="0">
                <a:cs typeface="B Nazanin" panose="00000400000000000000" pitchFamily="2" charset="-78"/>
              </a:rPr>
              <a:t>دیگری مانند </a:t>
            </a:r>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POM</a:t>
            </a:r>
            <a:r>
              <a:rPr lang="en-US" dirty="0" smtClean="0">
                <a:cs typeface="B Nazanin" panose="00000400000000000000" pitchFamily="2" charset="-78"/>
              </a:rPr>
              <a:t> </a:t>
            </a:r>
            <a:r>
              <a:rPr lang="fa-IR" dirty="0" smtClean="0">
                <a:cs typeface="B Nazanin" panose="00000400000000000000" pitchFamily="2" charset="-78"/>
              </a:rPr>
              <a:t>مدل </a:t>
            </a:r>
            <a:r>
              <a:rPr lang="fa-IR" dirty="0">
                <a:cs typeface="B Nazanin" panose="00000400000000000000" pitchFamily="2" charset="-78"/>
              </a:rPr>
              <a:t>اقیانوسی </a:t>
            </a:r>
            <a:r>
              <a:rPr lang="fa-IR" dirty="0" smtClean="0">
                <a:cs typeface="B Nazanin" panose="00000400000000000000" pitchFamily="2" charset="-78"/>
              </a:rPr>
              <a:t>پرینستون </a:t>
            </a:r>
            <a:r>
              <a:rPr lang="fa-IR" dirty="0">
                <a:cs typeface="B Nazanin" panose="00000400000000000000" pitchFamily="2" charset="-78"/>
              </a:rPr>
              <a:t>و </a:t>
            </a:r>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HYCOM</a:t>
            </a:r>
            <a:r>
              <a:rPr lang="en-US" dirty="0" smtClean="0">
                <a:cs typeface="B Nazanin" panose="00000400000000000000" pitchFamily="2" charset="-78"/>
              </a:rPr>
              <a:t> </a:t>
            </a:r>
            <a:endParaRPr lang="fa-IR" dirty="0" smtClean="0">
              <a:cs typeface="B Nazanin" panose="00000400000000000000" pitchFamily="2" charset="-78"/>
            </a:endParaRPr>
          </a:p>
          <a:p>
            <a:pPr marL="285750" indent="-285750" algn="just" rtl="1">
              <a:buFont typeface="Wingdings" panose="05000000000000000000" pitchFamily="2" charset="2"/>
              <a:buChar char="Ø"/>
            </a:pPr>
            <a:r>
              <a:rPr lang="fa-IR" dirty="0" smtClean="0">
                <a:cs typeface="B Nazanin" panose="00000400000000000000" pitchFamily="2" charset="-78"/>
              </a:rPr>
              <a:t>نیازمندی‌های </a:t>
            </a:r>
            <a:r>
              <a:rPr lang="fa-IR" dirty="0">
                <a:cs typeface="B Nazanin" panose="00000400000000000000" pitchFamily="2" charset="-78"/>
              </a:rPr>
              <a:t>داده‌ای: این مدل‌ها به داده‌های زیادی نیاز </a:t>
            </a:r>
            <a:r>
              <a:rPr lang="fa-IR" dirty="0" smtClean="0">
                <a:cs typeface="B Nazanin" panose="00000400000000000000" pitchFamily="2" charset="-78"/>
              </a:rPr>
              <a:t>دارند</a:t>
            </a:r>
            <a:r>
              <a:rPr lang="en-US" dirty="0" smtClean="0">
                <a:cs typeface="B Nazanin" panose="00000400000000000000" pitchFamily="2" charset="-78"/>
              </a:rPr>
              <a:t>.</a:t>
            </a:r>
            <a:endParaRPr lang="fa-IR" dirty="0" smtClean="0">
              <a:cs typeface="B Nazanin" panose="00000400000000000000" pitchFamily="2" charset="-78"/>
            </a:endParaRPr>
          </a:p>
          <a:p>
            <a:pPr marL="285750" indent="-285750" algn="just" rtl="1">
              <a:buFont typeface="Wingdings" panose="05000000000000000000" pitchFamily="2" charset="2"/>
              <a:buChar char="ü"/>
            </a:pPr>
            <a:r>
              <a:rPr lang="fa-IR" dirty="0" smtClean="0">
                <a:cs typeface="B Nazanin" panose="00000400000000000000" pitchFamily="2" charset="-78"/>
              </a:rPr>
              <a:t>شرایط </a:t>
            </a:r>
            <a:r>
              <a:rPr lang="fa-IR" dirty="0">
                <a:cs typeface="B Nazanin" panose="00000400000000000000" pitchFamily="2" charset="-78"/>
              </a:rPr>
              <a:t>مرزی: اطلاعاتی در مورد آنچه در لبه‌های منطقه مدل‌سازی رخ می‌دهد، مانند تراز سطح آب در مرزهای باز (مثل تنگه هرمز) و ورودی آب رودخانه‌ها</a:t>
            </a:r>
            <a:r>
              <a:rPr lang="fa-IR" dirty="0" smtClean="0">
                <a:cs typeface="B Nazanin" panose="00000400000000000000" pitchFamily="2" charset="-78"/>
              </a:rPr>
              <a:t>.</a:t>
            </a:r>
            <a:endParaRPr lang="en-US" dirty="0" smtClean="0">
              <a:cs typeface="B Nazanin" panose="00000400000000000000" pitchFamily="2" charset="-78"/>
            </a:endParaRPr>
          </a:p>
          <a:p>
            <a:pPr marL="285750" indent="-285750" algn="just" rtl="1">
              <a:buFont typeface="Wingdings" panose="05000000000000000000" pitchFamily="2" charset="2"/>
              <a:buChar char="ü"/>
            </a:pPr>
            <a:r>
              <a:rPr lang="fa-IR" dirty="0" smtClean="0">
                <a:cs typeface="B Nazanin" panose="00000400000000000000" pitchFamily="2" charset="-78"/>
              </a:rPr>
              <a:t>داده‌های واداشت: نیروهای </a:t>
            </a:r>
            <a:r>
              <a:rPr lang="fa-IR" dirty="0">
                <a:cs typeface="B Nazanin" panose="00000400000000000000" pitchFamily="2" charset="-78"/>
              </a:rPr>
              <a:t>خارجی که جریان‌ها را به حرکت در می‌آورند، عمدتاً سرعت و جهت باد، و همچنین فشار اتمسفر، تبادل حرارتی، تبخیر و بارش</a:t>
            </a:r>
            <a:r>
              <a:rPr lang="fa-IR" dirty="0" smtClean="0">
                <a:cs typeface="B Nazanin" panose="00000400000000000000" pitchFamily="2" charset="-78"/>
              </a:rPr>
              <a:t>.</a:t>
            </a:r>
          </a:p>
          <a:p>
            <a:pPr marL="285750" indent="-285750" algn="just" rtl="1">
              <a:buFont typeface="Wingdings" panose="05000000000000000000" pitchFamily="2" charset="2"/>
              <a:buChar char="ü"/>
            </a:pPr>
            <a:r>
              <a:rPr lang="fa-IR" dirty="0" smtClean="0">
                <a:cs typeface="B Nazanin" panose="00000400000000000000" pitchFamily="2" charset="-78"/>
              </a:rPr>
              <a:t>عمق‌سنجی: نقشه </a:t>
            </a:r>
            <a:r>
              <a:rPr lang="fa-IR" dirty="0">
                <a:cs typeface="B Nazanin" panose="00000400000000000000" pitchFamily="2" charset="-78"/>
              </a:rPr>
              <a:t>دقیق بستر دریا، زیرا شکل آن جریان‌ها را هدایت می‌کند</a:t>
            </a:r>
            <a:r>
              <a:rPr lang="fa-IR" dirty="0" smtClean="0">
                <a:cs typeface="B Nazanin" panose="00000400000000000000" pitchFamily="2" charset="-78"/>
              </a:rPr>
              <a:t>.</a:t>
            </a:r>
          </a:p>
          <a:p>
            <a:pPr algn="just" rtl="1"/>
            <a:r>
              <a:rPr lang="fa-IR" dirty="0" smtClean="0">
                <a:cs typeface="B Nazanin" panose="00000400000000000000" pitchFamily="2" charset="-78"/>
              </a:rPr>
              <a:t>واسنجی یاکالیبراسیون</a:t>
            </a:r>
            <a:r>
              <a:rPr lang="fa-IR" dirty="0">
                <a:cs typeface="B Nazanin" panose="00000400000000000000" pitchFamily="2" charset="-78"/>
              </a:rPr>
              <a:t> </a:t>
            </a:r>
            <a:r>
              <a:rPr lang="fa-IR" dirty="0" smtClean="0">
                <a:cs typeface="B Nazanin" panose="00000400000000000000" pitchFamily="2" charset="-78"/>
              </a:rPr>
              <a:t>که</a:t>
            </a:r>
            <a:r>
              <a:rPr lang="en-US" dirty="0" smtClean="0">
                <a:cs typeface="B Nazanin" panose="00000400000000000000" pitchFamily="2" charset="-78"/>
              </a:rPr>
              <a:t> </a:t>
            </a:r>
            <a:r>
              <a:rPr lang="fa-IR" dirty="0" smtClean="0">
                <a:cs typeface="B Nazanin" panose="00000400000000000000" pitchFamily="2" charset="-78"/>
              </a:rPr>
              <a:t>یک </a:t>
            </a:r>
            <a:r>
              <a:rPr lang="fa-IR" dirty="0">
                <a:cs typeface="B Nazanin" panose="00000400000000000000" pitchFamily="2" charset="-78"/>
              </a:rPr>
              <a:t>مرحله </a:t>
            </a:r>
            <a:r>
              <a:rPr lang="fa-IR" dirty="0" smtClean="0">
                <a:cs typeface="B Nazanin" panose="00000400000000000000" pitchFamily="2" charset="-78"/>
              </a:rPr>
              <a:t>حیاتی است و </a:t>
            </a:r>
            <a:r>
              <a:rPr lang="fa-IR" dirty="0">
                <a:cs typeface="B Nazanin" panose="00000400000000000000" pitchFamily="2" charset="-78"/>
              </a:rPr>
              <a:t>در آن پارامترهای مدل مانند مقاومت بستر (اصطکاک با کف دریا) و ویسکوزیته گردابی تنظیم می‌شوند تا زمانی که خروجی مدل با اندازه‌گیری‌های واقعی از ابزارهایی مانند </a:t>
            </a:r>
            <a:r>
              <a:rPr lang="fa-IR" dirty="0" smtClean="0">
                <a:cs typeface="B Nazanin" panose="00000400000000000000" pitchFamily="2" charset="-78"/>
              </a:rPr>
              <a:t>جریان‌سنج</a:t>
            </a:r>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ADCP</a:t>
            </a:r>
            <a:r>
              <a:rPr lang="en-US" dirty="0" smtClean="0">
                <a:cs typeface="B Nazanin" panose="00000400000000000000" pitchFamily="2" charset="-78"/>
              </a:rPr>
              <a:t> </a:t>
            </a:r>
            <a:r>
              <a:rPr lang="fa-IR" dirty="0">
                <a:cs typeface="B Nazanin" panose="00000400000000000000" pitchFamily="2" charset="-78"/>
              </a:rPr>
              <a:t>تطابق نزدیک پیدا کند.</a:t>
            </a:r>
            <a:endParaRPr lang="fa-IR" dirty="0" smtClean="0">
              <a:cs typeface="B Nazanin" panose="00000400000000000000" pitchFamily="2" charset="-78"/>
            </a:endParaRPr>
          </a:p>
        </p:txBody>
      </p:sp>
      <p:sp>
        <p:nvSpPr>
          <p:cNvPr id="9" name="8-Point Star 8"/>
          <p:cNvSpPr/>
          <p:nvPr/>
        </p:nvSpPr>
        <p:spPr>
          <a:xfrm>
            <a:off x="240323" y="6040315"/>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35</a:t>
            </a:r>
            <a:endParaRPr lang="en-US" dirty="0">
              <a:cs typeface="B Nazanin" panose="00000400000000000000" pitchFamily="2" charset="-78"/>
            </a:endParaRPr>
          </a:p>
        </p:txBody>
      </p:sp>
    </p:spTree>
    <p:extLst>
      <p:ext uri="{BB962C8B-B14F-4D97-AF65-F5344CB8AC3E}">
        <p14:creationId xmlns:p14="http://schemas.microsoft.com/office/powerpoint/2010/main" val="349123643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4832092"/>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مدلسازی جریانات دریایی:</a:t>
            </a:r>
          </a:p>
          <a:p>
            <a:pPr algn="just" rtl="1"/>
            <a:r>
              <a:rPr lang="fa-IR" b="1" dirty="0">
                <a:solidFill>
                  <a:srgbClr val="002060"/>
                </a:solidFill>
                <a:cs typeface="B Nazanin" panose="00000400000000000000" pitchFamily="2" charset="-78"/>
              </a:rPr>
              <a:t>روش‌های مبتنی بر مشاهدات </a:t>
            </a:r>
            <a:r>
              <a:rPr lang="fa-IR" b="1" dirty="0" smtClean="0">
                <a:solidFill>
                  <a:srgbClr val="002060"/>
                </a:solidFill>
                <a:cs typeface="B Nazanin" panose="00000400000000000000" pitchFamily="2" charset="-78"/>
              </a:rPr>
              <a:t>ماهواره‌ای:</a:t>
            </a:r>
          </a:p>
          <a:p>
            <a:pPr algn="just" rtl="1"/>
            <a:r>
              <a:rPr lang="fa-IR" dirty="0" smtClean="0">
                <a:cs typeface="B Nazanin" panose="00000400000000000000" pitchFamily="2" charset="-78"/>
              </a:rPr>
              <a:t> این </a:t>
            </a:r>
            <a:r>
              <a:rPr lang="fa-IR" dirty="0">
                <a:cs typeface="B Nazanin" panose="00000400000000000000" pitchFamily="2" charset="-78"/>
              </a:rPr>
              <a:t>تکنیک‌ها اطلاعات جریان را مستقیماً از داده‌های ماهواره‌ای استخراج می‌کنند و اغلب نیازی به شبیه‌سازی‌های پیچیده هیدرودینامیکی ندارند</a:t>
            </a:r>
            <a:r>
              <a:rPr lang="fa-IR" dirty="0" smtClean="0">
                <a:cs typeface="B Nazanin" panose="00000400000000000000" pitchFamily="2" charset="-78"/>
              </a:rPr>
              <a:t>.</a:t>
            </a:r>
          </a:p>
          <a:p>
            <a:pPr marL="285750" indent="-285750" algn="just" rtl="1">
              <a:buFont typeface="Wingdings" panose="05000000000000000000" pitchFamily="2" charset="2"/>
              <a:buChar char="Ø"/>
            </a:pPr>
            <a:r>
              <a:rPr lang="fa-IR" dirty="0" smtClean="0">
                <a:solidFill>
                  <a:srgbClr val="FF0000"/>
                </a:solidFill>
                <a:cs typeface="B Nazanin" panose="00000400000000000000" pitchFamily="2" charset="-78"/>
              </a:rPr>
              <a:t>جریانات </a:t>
            </a:r>
            <a:r>
              <a:rPr lang="fa-IR" dirty="0">
                <a:solidFill>
                  <a:srgbClr val="FF0000"/>
                </a:solidFill>
                <a:cs typeface="B Nazanin" panose="00000400000000000000" pitchFamily="2" charset="-78"/>
              </a:rPr>
              <a:t>ژئوستروفیک از ارتفاع‌سنجی ماهواره‌ای: </a:t>
            </a:r>
            <a:r>
              <a:rPr lang="fa-IR" dirty="0">
                <a:cs typeface="B Nazanin" panose="00000400000000000000" pitchFamily="2" charset="-78"/>
              </a:rPr>
              <a:t>این یک روش قدرتمند است که در چندین پژوهش مورد استفاده قرار گرفته است</a:t>
            </a:r>
            <a:r>
              <a:rPr lang="fa-IR" dirty="0" smtClean="0">
                <a:cs typeface="B Nazanin" panose="00000400000000000000" pitchFamily="2" charset="-78"/>
              </a:rPr>
              <a:t>.</a:t>
            </a:r>
          </a:p>
          <a:p>
            <a:pPr algn="just" rtl="1"/>
            <a:r>
              <a:rPr lang="fa-IR" dirty="0" smtClean="0">
                <a:cs typeface="B Nazanin" panose="00000400000000000000" pitchFamily="2" charset="-78"/>
              </a:rPr>
              <a:t>اصول </a:t>
            </a:r>
            <a:r>
              <a:rPr lang="fa-IR" dirty="0">
                <a:cs typeface="B Nazanin" panose="00000400000000000000" pitchFamily="2" charset="-78"/>
              </a:rPr>
              <a:t>این روش بر اساس تعادل ژئوستروفیک است؛ حالتی که در آن نیروی ناشی از شیب سطح دریا (گرادیان فشار) با نیروی کوریولیس (ناشی از چرخش زمین) به تعادل می‌رسد</a:t>
            </a:r>
            <a:r>
              <a:rPr lang="fa-IR" dirty="0" smtClean="0">
                <a:cs typeface="B Nazanin" panose="00000400000000000000" pitchFamily="2" charset="-78"/>
              </a:rPr>
              <a:t>.</a:t>
            </a:r>
          </a:p>
          <a:p>
            <a:pPr marL="285750" indent="-285750" algn="just" rtl="1">
              <a:buFont typeface="Wingdings" panose="05000000000000000000" pitchFamily="2" charset="2"/>
              <a:buChar char="ü"/>
            </a:pPr>
            <a:r>
              <a:rPr lang="fa-IR" dirty="0" smtClean="0">
                <a:cs typeface="B Nazanin" panose="00000400000000000000" pitchFamily="2" charset="-78"/>
              </a:rPr>
              <a:t>نحوه </a:t>
            </a:r>
            <a:r>
              <a:rPr lang="fa-IR" dirty="0">
                <a:cs typeface="B Nazanin" panose="00000400000000000000" pitchFamily="2" charset="-78"/>
              </a:rPr>
              <a:t>کار:ماهواره‌های ارتفاع‌سنج، ارتفاع سطح آب </a:t>
            </a:r>
            <a:r>
              <a:rPr lang="fa-IR" dirty="0" smtClean="0">
                <a:cs typeface="B Nazanin" panose="00000400000000000000" pitchFamily="2" charset="-78"/>
              </a:rPr>
              <a:t>دریا</a:t>
            </a:r>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SSH</a:t>
            </a:r>
            <a:r>
              <a:rPr lang="en-US" dirty="0">
                <a:cs typeface="B Nazanin" panose="00000400000000000000" pitchFamily="2" charset="-78"/>
              </a:rPr>
              <a:t> </a:t>
            </a:r>
            <a:r>
              <a:rPr lang="fa-IR" dirty="0" smtClean="0">
                <a:cs typeface="B Nazanin" panose="00000400000000000000" pitchFamily="2" charset="-78"/>
              </a:rPr>
              <a:t>را </a:t>
            </a:r>
            <a:r>
              <a:rPr lang="fa-IR" dirty="0">
                <a:cs typeface="B Nazanin" panose="00000400000000000000" pitchFamily="2" charset="-78"/>
              </a:rPr>
              <a:t>با دقت سانتی‌متری اندازه‌گیری می‌کنند</a:t>
            </a:r>
            <a:r>
              <a:rPr lang="fa-IR" dirty="0" smtClean="0">
                <a:cs typeface="B Nazanin" panose="00000400000000000000" pitchFamily="2" charset="-78"/>
              </a:rPr>
              <a:t>.</a:t>
            </a:r>
            <a:r>
              <a:rPr lang="en-US" dirty="0" smtClean="0">
                <a:cs typeface="B Nazanin" panose="00000400000000000000" pitchFamily="2" charset="-78"/>
              </a:rPr>
              <a:t> </a:t>
            </a:r>
            <a:r>
              <a:rPr lang="fa-IR" dirty="0" smtClean="0">
                <a:cs typeface="B Nazanin" panose="00000400000000000000" pitchFamily="2" charset="-78"/>
              </a:rPr>
              <a:t>با </a:t>
            </a:r>
            <a:r>
              <a:rPr lang="fa-IR" dirty="0">
                <a:cs typeface="B Nazanin" panose="00000400000000000000" pitchFamily="2" charset="-78"/>
              </a:rPr>
              <a:t>کم کردن یک سطح مرجع به نام ژئوئید از </a:t>
            </a:r>
            <a:r>
              <a:rPr lang="en-US" dirty="0">
                <a:latin typeface="Times New Roman" panose="02020603050405020304" pitchFamily="18" charset="0"/>
                <a:cs typeface="Times New Roman" panose="02020603050405020304" pitchFamily="18" charset="0"/>
              </a:rPr>
              <a:t>SSH</a:t>
            </a:r>
            <a:r>
              <a:rPr lang="en-US" dirty="0">
                <a:cs typeface="B Nazanin" panose="00000400000000000000" pitchFamily="2" charset="-78"/>
              </a:rPr>
              <a:t>، </a:t>
            </a:r>
            <a:r>
              <a:rPr lang="fa-IR" dirty="0">
                <a:cs typeface="B Nazanin" panose="00000400000000000000" pitchFamily="2" charset="-78"/>
              </a:rPr>
              <a:t>توپوگرافی دینامیکی </a:t>
            </a:r>
            <a:r>
              <a:rPr lang="fa-IR" dirty="0" smtClean="0">
                <a:cs typeface="B Nazanin" panose="00000400000000000000" pitchFamily="2" charset="-78"/>
              </a:rPr>
              <a:t>مطل</a:t>
            </a:r>
            <a:r>
              <a:rPr lang="fa-IR" dirty="0">
                <a:cs typeface="B Nazanin" panose="00000400000000000000" pitchFamily="2" charset="-78"/>
              </a:rPr>
              <a:t>ق</a:t>
            </a:r>
            <a:r>
              <a:rPr lang="fa-IR" dirty="0" smtClean="0">
                <a:cs typeface="B Nazanin" panose="00000400000000000000" pitchFamily="2" charset="-78"/>
              </a:rPr>
              <a:t> </a:t>
            </a:r>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ADT</a:t>
            </a:r>
            <a:r>
              <a:rPr lang="fa-IR" dirty="0" smtClean="0">
                <a:cs typeface="B Nazanin" panose="00000400000000000000" pitchFamily="2" charset="-78"/>
              </a:rPr>
              <a:t>به </a:t>
            </a:r>
            <a:r>
              <a:rPr lang="fa-IR" dirty="0">
                <a:cs typeface="B Nazanin" panose="00000400000000000000" pitchFamily="2" charset="-78"/>
              </a:rPr>
              <a:t>دست </a:t>
            </a:r>
            <a:r>
              <a:rPr lang="fa-IR" dirty="0" smtClean="0">
                <a:cs typeface="B Nazanin" panose="00000400000000000000" pitchFamily="2" charset="-78"/>
              </a:rPr>
              <a:t>می‌آید.</a:t>
            </a:r>
            <a:r>
              <a:rPr lang="en-US" dirty="0" smtClean="0">
                <a:latin typeface="Times New Roman" panose="02020603050405020304" pitchFamily="18" charset="0"/>
                <a:cs typeface="Times New Roman" panose="02020603050405020304" pitchFamily="18" charset="0"/>
              </a:rPr>
              <a:t>ADT</a:t>
            </a:r>
            <a:r>
              <a:rPr lang="fa-IR" dirty="0" smtClean="0">
                <a:cs typeface="B Nazanin" panose="00000400000000000000" pitchFamily="2" charset="-78"/>
              </a:rPr>
              <a:t> در </a:t>
            </a:r>
            <a:r>
              <a:rPr lang="fa-IR" dirty="0">
                <a:cs typeface="B Nazanin" panose="00000400000000000000" pitchFamily="2" charset="-78"/>
              </a:rPr>
              <a:t>واقع نقشه‌ای از تپه‌ها و دره‌های روی سطح اقیانوس است</a:t>
            </a:r>
            <a:r>
              <a:rPr lang="fa-IR" dirty="0" smtClean="0">
                <a:cs typeface="B Nazanin" panose="00000400000000000000" pitchFamily="2" charset="-78"/>
              </a:rPr>
              <a:t>.</a:t>
            </a:r>
            <a:r>
              <a:rPr lang="en-US" dirty="0" smtClean="0">
                <a:cs typeface="B Nazanin" panose="00000400000000000000" pitchFamily="2" charset="-78"/>
              </a:rPr>
              <a:t> </a:t>
            </a:r>
            <a:r>
              <a:rPr lang="fa-IR" dirty="0" smtClean="0">
                <a:cs typeface="B Nazanin" panose="00000400000000000000" pitchFamily="2" charset="-78"/>
              </a:rPr>
              <a:t>شیب </a:t>
            </a:r>
            <a:r>
              <a:rPr lang="fa-IR" dirty="0">
                <a:cs typeface="B Nazanin" panose="00000400000000000000" pitchFamily="2" charset="-78"/>
              </a:rPr>
              <a:t>این </a:t>
            </a:r>
            <a:r>
              <a:rPr lang="fa-IR" dirty="0" smtClean="0">
                <a:cs typeface="B Nazanin" panose="00000400000000000000" pitchFamily="2" charset="-78"/>
              </a:rPr>
              <a:t>نقشه</a:t>
            </a:r>
            <a:r>
              <a:rPr lang="en-US" dirty="0" smtClean="0">
                <a:cs typeface="B Nazanin" panose="00000400000000000000" pitchFamily="2" charset="-78"/>
              </a:rPr>
              <a:t> </a:t>
            </a:r>
            <a:r>
              <a:rPr lang="fa-IR" dirty="0">
                <a:cs typeface="B Nazanin" panose="00000400000000000000" pitchFamily="2" charset="-78"/>
              </a:rPr>
              <a:t>سپس در معادلات ژئوستروفیک استفاده می‌شود تا سرعت جریان‌های سطحی مستقیماً محاسبه شود</a:t>
            </a:r>
            <a:r>
              <a:rPr lang="fa-IR" dirty="0" smtClean="0">
                <a:cs typeface="B Nazanin" panose="00000400000000000000" pitchFamily="2" charset="-78"/>
              </a:rPr>
              <a:t>.</a:t>
            </a:r>
          </a:p>
          <a:p>
            <a:pPr marL="285750" indent="-285750" algn="just" rtl="1">
              <a:buFont typeface="Wingdings" panose="05000000000000000000" pitchFamily="2" charset="2"/>
              <a:buChar char="ü"/>
            </a:pPr>
            <a:r>
              <a:rPr lang="fa-IR" dirty="0" smtClean="0">
                <a:cs typeface="B Nazanin" panose="00000400000000000000" pitchFamily="2" charset="-78"/>
              </a:rPr>
              <a:t>نیازمندی‌های </a:t>
            </a:r>
            <a:r>
              <a:rPr lang="fa-IR" dirty="0">
                <a:cs typeface="B Nazanin" panose="00000400000000000000" pitchFamily="2" charset="-78"/>
              </a:rPr>
              <a:t>داده‌ای: این روش به داده‌های </a:t>
            </a:r>
            <a:r>
              <a:rPr lang="fa-IR" dirty="0" smtClean="0">
                <a:cs typeface="B Nazanin" panose="00000400000000000000" pitchFamily="2" charset="-78"/>
              </a:rPr>
              <a:t>دقیق</a:t>
            </a:r>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SSH</a:t>
            </a:r>
            <a:r>
              <a:rPr lang="fa-IR" dirty="0" smtClean="0">
                <a:cs typeface="B Nazanin" panose="00000400000000000000" pitchFamily="2" charset="-78"/>
              </a:rPr>
              <a:t>از </a:t>
            </a:r>
            <a:r>
              <a:rPr lang="fa-IR" dirty="0">
                <a:cs typeface="B Nazanin" panose="00000400000000000000" pitchFamily="2" charset="-78"/>
              </a:rPr>
              <a:t>مأموریت‌های ارتفاع‌سنجی </a:t>
            </a:r>
            <a:r>
              <a:rPr lang="fa-IR" dirty="0" smtClean="0">
                <a:cs typeface="B Nazanin" panose="00000400000000000000" pitchFamily="2" charset="-78"/>
              </a:rPr>
              <a:t>و </a:t>
            </a:r>
            <a:r>
              <a:rPr lang="fa-IR" dirty="0">
                <a:cs typeface="B Nazanin" panose="00000400000000000000" pitchFamily="2" charset="-78"/>
              </a:rPr>
              <a:t>یک مدل دقیق از توپوگرافی دینامیکی متوسط </a:t>
            </a:r>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MDT </a:t>
            </a:r>
            <a:r>
              <a:rPr lang="fa-IR" dirty="0">
                <a:cs typeface="B Nazanin" panose="00000400000000000000" pitchFamily="2" charset="-78"/>
              </a:rPr>
              <a:t>یا ژئوئید نیاز دارد</a:t>
            </a:r>
            <a:r>
              <a:rPr lang="fa-IR" dirty="0" smtClean="0">
                <a:cs typeface="B Nazanin" panose="00000400000000000000" pitchFamily="2" charset="-78"/>
              </a:rPr>
              <a:t>.</a:t>
            </a:r>
          </a:p>
          <a:p>
            <a:pPr marL="285750" indent="-285750" algn="just" rtl="1">
              <a:buFont typeface="Wingdings" panose="05000000000000000000" pitchFamily="2" charset="2"/>
              <a:buChar char="Ø"/>
            </a:pPr>
            <a:r>
              <a:rPr lang="fa-IR" dirty="0" smtClean="0">
                <a:solidFill>
                  <a:srgbClr val="FF0000"/>
                </a:solidFill>
                <a:cs typeface="B Nazanin" panose="00000400000000000000" pitchFamily="2" charset="-78"/>
              </a:rPr>
              <a:t>جریان </a:t>
            </a:r>
            <a:r>
              <a:rPr lang="fa-IR" dirty="0">
                <a:solidFill>
                  <a:srgbClr val="FF0000"/>
                </a:solidFill>
                <a:cs typeface="B Nazanin" panose="00000400000000000000" pitchFamily="2" charset="-78"/>
              </a:rPr>
              <a:t>نوری </a:t>
            </a:r>
            <a:r>
              <a:rPr lang="en-US" dirty="0" smtClean="0">
                <a:solidFill>
                  <a:srgbClr val="FF0000"/>
                </a:solidFill>
                <a:cs typeface="B Nazanin" panose="00000400000000000000" pitchFamily="2" charset="-78"/>
              </a:rPr>
              <a:t> </a:t>
            </a:r>
            <a:r>
              <a:rPr lang="en-US" dirty="0" smtClean="0">
                <a:solidFill>
                  <a:srgbClr val="FF0000"/>
                </a:solidFill>
                <a:latin typeface="Times New Roman" panose="02020603050405020304" pitchFamily="18" charset="0"/>
                <a:cs typeface="Times New Roman" panose="02020603050405020304" pitchFamily="18" charset="0"/>
              </a:rPr>
              <a:t>Optical Flow </a:t>
            </a:r>
            <a:r>
              <a:rPr lang="fa-IR" dirty="0">
                <a:solidFill>
                  <a:srgbClr val="FF0000"/>
                </a:solidFill>
                <a:cs typeface="B Nazanin" panose="00000400000000000000" pitchFamily="2" charset="-78"/>
              </a:rPr>
              <a:t>از تصاویر حرارتی: </a:t>
            </a:r>
            <a:r>
              <a:rPr lang="fa-IR" dirty="0">
                <a:cs typeface="B Nazanin" panose="00000400000000000000" pitchFamily="2" charset="-78"/>
              </a:rPr>
              <a:t>این یک روش نوآورانه است که از دنباله‌ای از تصاویر برای ردیابی حرکت استفاده می‌کند، شبیه به نحوه کار فشرده‌سازی ویدیو</a:t>
            </a:r>
            <a:r>
              <a:rPr lang="fa-IR" dirty="0" smtClean="0">
                <a:cs typeface="B Nazanin" panose="00000400000000000000" pitchFamily="2" charset="-78"/>
              </a:rPr>
              <a:t>.</a:t>
            </a:r>
            <a:endParaRPr lang="en-US" dirty="0" smtClean="0">
              <a:cs typeface="B Nazanin" panose="00000400000000000000" pitchFamily="2" charset="-78"/>
            </a:endParaRPr>
          </a:p>
          <a:p>
            <a:pPr marL="285750" indent="-285750" algn="just" rtl="1">
              <a:buFont typeface="Wingdings" panose="05000000000000000000" pitchFamily="2" charset="2"/>
              <a:buChar char="ü"/>
            </a:pPr>
            <a:r>
              <a:rPr lang="fa-IR" dirty="0" smtClean="0">
                <a:cs typeface="B Nazanin" panose="00000400000000000000" pitchFamily="2" charset="-78"/>
              </a:rPr>
              <a:t>اصول</a:t>
            </a:r>
            <a:r>
              <a:rPr lang="fa-IR" dirty="0">
                <a:cs typeface="B Nazanin" panose="00000400000000000000" pitchFamily="2" charset="-78"/>
              </a:rPr>
              <a:t>: این روش فرض می‌کند که الگوهای دمای سطح </a:t>
            </a:r>
            <a:r>
              <a:rPr lang="fa-IR" dirty="0" smtClean="0">
                <a:cs typeface="B Nazanin" panose="00000400000000000000" pitchFamily="2" charset="-78"/>
              </a:rPr>
              <a:t>آب</a:t>
            </a:r>
            <a:r>
              <a:rPr lang="en-US" dirty="0" smtClean="0">
                <a:latin typeface="Times New Roman" panose="02020603050405020304" pitchFamily="18" charset="0"/>
                <a:cs typeface="Times New Roman" panose="02020603050405020304" pitchFamily="18" charset="0"/>
              </a:rPr>
              <a:t>SST</a:t>
            </a:r>
            <a:r>
              <a:rPr lang="fa-IR" dirty="0" smtClean="0">
                <a:cs typeface="B Nazanin" panose="00000400000000000000" pitchFamily="2" charset="-78"/>
              </a:rPr>
              <a:t> توسط </a:t>
            </a:r>
            <a:r>
              <a:rPr lang="fa-IR" dirty="0">
                <a:cs typeface="B Nazanin" panose="00000400000000000000" pitchFamily="2" charset="-78"/>
              </a:rPr>
              <a:t>جریان‌های سطحی حمل می‌شوند</a:t>
            </a:r>
            <a:r>
              <a:rPr lang="fa-IR" dirty="0" smtClean="0">
                <a:cs typeface="B Nazanin" panose="00000400000000000000" pitchFamily="2" charset="-78"/>
              </a:rPr>
              <a:t>.</a:t>
            </a:r>
          </a:p>
          <a:p>
            <a:pPr marL="285750" indent="-285750" algn="just" rtl="1">
              <a:buFont typeface="Wingdings" panose="05000000000000000000" pitchFamily="2" charset="2"/>
              <a:buChar char="ü"/>
            </a:pPr>
            <a:r>
              <a:rPr lang="fa-IR" dirty="0" smtClean="0">
                <a:cs typeface="B Nazanin" panose="00000400000000000000" pitchFamily="2" charset="-78"/>
              </a:rPr>
              <a:t>نحوه </a:t>
            </a:r>
            <a:r>
              <a:rPr lang="fa-IR" dirty="0">
                <a:cs typeface="B Nazanin" panose="00000400000000000000" pitchFamily="2" charset="-78"/>
              </a:rPr>
              <a:t>کار: با استفاده از دو تصویر حرارتی متوالی ماهواره‌ای، الگوریتم‌هایی مانند روش هرن و شونک می‌توانند یک میدان برداری محاسبه کنند که نشان می‌دهد الگوهای دمایی چگونه جابجا شده‌اند. این میدان برداری، نماینده جریان سطحی دریا است</a:t>
            </a:r>
            <a:r>
              <a:rPr lang="fa-IR" dirty="0" smtClean="0">
                <a:cs typeface="B Nazanin" panose="00000400000000000000" pitchFamily="2" charset="-78"/>
              </a:rPr>
              <a:t>.</a:t>
            </a:r>
          </a:p>
          <a:p>
            <a:pPr marL="285750" indent="-285750" algn="just" rtl="1">
              <a:buFont typeface="Wingdings" panose="05000000000000000000" pitchFamily="2" charset="2"/>
              <a:buChar char="ü"/>
            </a:pPr>
            <a:r>
              <a:rPr lang="fa-IR" dirty="0" smtClean="0">
                <a:cs typeface="B Nazanin" panose="00000400000000000000" pitchFamily="2" charset="-78"/>
              </a:rPr>
              <a:t>کاربرد</a:t>
            </a:r>
            <a:r>
              <a:rPr lang="fa-IR" dirty="0">
                <a:cs typeface="B Nazanin" panose="00000400000000000000" pitchFamily="2" charset="-78"/>
              </a:rPr>
              <a:t>: این روش به ویژه برای مشاهده پدیده‌هایی </a:t>
            </a:r>
            <a:r>
              <a:rPr lang="fa-IR" dirty="0" smtClean="0">
                <a:cs typeface="B Nazanin" panose="00000400000000000000" pitchFamily="2" charset="-78"/>
              </a:rPr>
              <a:t>مانند </a:t>
            </a:r>
            <a:r>
              <a:rPr lang="fa-IR" dirty="0">
                <a:cs typeface="B Nazanin" panose="00000400000000000000" pitchFamily="2" charset="-78"/>
              </a:rPr>
              <a:t>گرداب‌ها و </a:t>
            </a:r>
            <a:r>
              <a:rPr lang="fa-IR" dirty="0" smtClean="0">
                <a:cs typeface="B Nazanin" panose="00000400000000000000" pitchFamily="2" charset="-78"/>
              </a:rPr>
              <a:t>بالاآمدگی</a:t>
            </a:r>
            <a:r>
              <a:rPr lang="en-US" dirty="0" smtClean="0">
                <a:cs typeface="B Nazanin" panose="00000400000000000000" pitchFamily="2" charset="-78"/>
              </a:rPr>
              <a:t>، </a:t>
            </a:r>
            <a:r>
              <a:rPr lang="fa-IR" dirty="0">
                <a:cs typeface="B Nazanin" panose="00000400000000000000" pitchFamily="2" charset="-78"/>
              </a:rPr>
              <a:t>بسیار مؤثر است.</a:t>
            </a:r>
            <a:endParaRPr lang="fa-IR" dirty="0" smtClean="0">
              <a:cs typeface="B Nazanin" panose="00000400000000000000" pitchFamily="2" charset="-78"/>
            </a:endParaRPr>
          </a:p>
        </p:txBody>
      </p:sp>
      <p:sp>
        <p:nvSpPr>
          <p:cNvPr id="9" name="8-Point Star 8"/>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36</a:t>
            </a:r>
            <a:endParaRPr lang="en-US" dirty="0">
              <a:cs typeface="B Nazanin" panose="00000400000000000000" pitchFamily="2" charset="-78"/>
            </a:endParaRPr>
          </a:p>
        </p:txBody>
      </p:sp>
    </p:spTree>
    <p:extLst>
      <p:ext uri="{BB962C8B-B14F-4D97-AF65-F5344CB8AC3E}">
        <p14:creationId xmlns:p14="http://schemas.microsoft.com/office/powerpoint/2010/main" val="25021106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4247317"/>
          </a:xfrm>
          <a:prstGeom prst="rect">
            <a:avLst/>
          </a:prstGeom>
        </p:spPr>
        <p:txBody>
          <a:bodyPr wrap="square">
            <a:spAutoFit/>
          </a:bodyPr>
          <a:lstStyle/>
          <a:p>
            <a:pPr algn="r" rtl="1"/>
            <a:r>
              <a:rPr lang="fa-IR" b="1" dirty="0" smtClean="0">
                <a:solidFill>
                  <a:srgbClr val="FF0000"/>
                </a:solidFill>
                <a:cs typeface="B Nazanin" panose="00000400000000000000" pitchFamily="2" charset="-78"/>
              </a:rPr>
              <a:t>مدلسازی جریانات دریایی:</a:t>
            </a:r>
          </a:p>
          <a:p>
            <a:pPr algn="r" rtl="1"/>
            <a:r>
              <a:rPr lang="fa-IR" b="1" dirty="0">
                <a:solidFill>
                  <a:srgbClr val="002060"/>
                </a:solidFill>
                <a:cs typeface="B Nazanin" panose="00000400000000000000" pitchFamily="2" charset="-78"/>
              </a:rPr>
              <a:t>رویکردهای </a:t>
            </a:r>
            <a:r>
              <a:rPr lang="fa-IR" b="1" dirty="0" smtClean="0">
                <a:solidFill>
                  <a:srgbClr val="002060"/>
                </a:solidFill>
                <a:cs typeface="B Nazanin" panose="00000400000000000000" pitchFamily="2" charset="-78"/>
              </a:rPr>
              <a:t>مبتنی بر هوش مصنوعی</a:t>
            </a:r>
          </a:p>
          <a:p>
            <a:pPr algn="r" rtl="1"/>
            <a:r>
              <a:rPr lang="fa-IR" dirty="0" smtClean="0">
                <a:cs typeface="B Nazanin" panose="00000400000000000000" pitchFamily="2" charset="-78"/>
              </a:rPr>
              <a:t> این </a:t>
            </a:r>
            <a:r>
              <a:rPr lang="fa-IR" dirty="0">
                <a:cs typeface="B Nazanin" panose="00000400000000000000" pitchFamily="2" charset="-78"/>
              </a:rPr>
              <a:t>روش‌های مدرن، نقاط قوت مدل‌های فیزیکی و داده‌های مشاهداتی را با هم ترکیب می‌کنند</a:t>
            </a:r>
            <a:r>
              <a:rPr lang="fa-IR" dirty="0" smtClean="0">
                <a:cs typeface="B Nazanin" panose="00000400000000000000" pitchFamily="2" charset="-78"/>
              </a:rPr>
              <a:t>.</a:t>
            </a:r>
          </a:p>
          <a:p>
            <a:pPr marL="285750" indent="-285750" algn="r" rtl="1">
              <a:buFont typeface="Wingdings" panose="05000000000000000000" pitchFamily="2" charset="2"/>
              <a:buChar char="ü"/>
            </a:pPr>
            <a:r>
              <a:rPr lang="fa-IR" dirty="0" smtClean="0">
                <a:cs typeface="B Nazanin" panose="00000400000000000000" pitchFamily="2" charset="-78"/>
              </a:rPr>
              <a:t>مدل‌های </a:t>
            </a:r>
            <a:r>
              <a:rPr lang="fa-IR" dirty="0">
                <a:cs typeface="B Nazanin" panose="00000400000000000000" pitchFamily="2" charset="-78"/>
              </a:rPr>
              <a:t>جعبه سیاه (هوش مصنوعی): این رویکرد از الگوریتم‌های یادگیری ماشین برای یافتن رابطه بین ورودی‌ها و خروجی‌ها بدون حل صریح معادلات فیزیکی استفاده می‌کند</a:t>
            </a:r>
            <a:r>
              <a:rPr lang="fa-IR" dirty="0" smtClean="0">
                <a:cs typeface="B Nazanin" panose="00000400000000000000" pitchFamily="2" charset="-78"/>
              </a:rPr>
              <a:t>.</a:t>
            </a:r>
          </a:p>
          <a:p>
            <a:pPr algn="r" rtl="1"/>
            <a:r>
              <a:rPr lang="fa-IR" dirty="0" smtClean="0">
                <a:cs typeface="B Nazanin" panose="00000400000000000000" pitchFamily="2" charset="-78"/>
              </a:rPr>
              <a:t>اصول</a:t>
            </a:r>
            <a:r>
              <a:rPr lang="fa-IR" dirty="0">
                <a:cs typeface="B Nazanin" panose="00000400000000000000" pitchFamily="2" charset="-78"/>
              </a:rPr>
              <a:t>: یک مدل هوش مصنوعی، مانند شبکه عصبی پرسپترون </a:t>
            </a:r>
            <a:r>
              <a:rPr lang="fa-IR" dirty="0" smtClean="0">
                <a:cs typeface="B Nazanin" panose="00000400000000000000" pitchFamily="2" charset="-78"/>
              </a:rPr>
              <a:t>چندلایه</a:t>
            </a:r>
            <a:r>
              <a:rPr lang="en-US" dirty="0" smtClean="0">
                <a:cs typeface="B Nazanin" panose="00000400000000000000" pitchFamily="2" charset="-78"/>
              </a:rPr>
              <a:t>، </a:t>
            </a:r>
            <a:r>
              <a:rPr lang="fa-IR" dirty="0">
                <a:cs typeface="B Nazanin" panose="00000400000000000000" pitchFamily="2" charset="-78"/>
              </a:rPr>
              <a:t>بر روی مجموعه داده بزرگی از ورودی‌های محیطی (باد، دما، </a:t>
            </a:r>
            <a:r>
              <a:rPr lang="en-US" dirty="0">
                <a:latin typeface="Times New Roman" panose="02020603050405020304" pitchFamily="18" charset="0"/>
                <a:cs typeface="Times New Roman" panose="02020603050405020304" pitchFamily="18" charset="0"/>
              </a:rPr>
              <a:t>SLA </a:t>
            </a:r>
            <a:r>
              <a:rPr lang="fa-IR" dirty="0">
                <a:latin typeface="Times New Roman" panose="02020603050405020304" pitchFamily="18" charset="0"/>
                <a:cs typeface="Times New Roman" panose="02020603050405020304" pitchFamily="18" charset="0"/>
              </a:rPr>
              <a:t> </a:t>
            </a:r>
            <a:r>
              <a:rPr lang="fa-IR" dirty="0" smtClean="0">
                <a:cs typeface="B Nazanin" panose="00000400000000000000" pitchFamily="2" charset="-78"/>
              </a:rPr>
              <a:t>و </a:t>
            </a:r>
            <a:r>
              <a:rPr lang="fa-IR" dirty="0">
                <a:cs typeface="B Nazanin" panose="00000400000000000000" pitchFamily="2" charset="-78"/>
              </a:rPr>
              <a:t>غیره) و جریان‌های مشاهده‌شده متناظر </a:t>
            </a:r>
            <a:r>
              <a:rPr lang="fa-IR" dirty="0" smtClean="0">
                <a:cs typeface="B Nazanin" panose="00000400000000000000" pitchFamily="2" charset="-78"/>
              </a:rPr>
              <a:t>آموزش </a:t>
            </a:r>
            <a:r>
              <a:rPr lang="fa-IR" dirty="0">
                <a:cs typeface="B Nazanin" panose="00000400000000000000" pitchFamily="2" charset="-78"/>
              </a:rPr>
              <a:t>داده می‌شود. مدل، روابط پیچیده و غیرخطی بین آنها را یاد می‌گیرد</a:t>
            </a:r>
            <a:r>
              <a:rPr lang="fa-IR" dirty="0" smtClean="0">
                <a:cs typeface="B Nazanin" panose="00000400000000000000" pitchFamily="2" charset="-78"/>
              </a:rPr>
              <a:t>.</a:t>
            </a:r>
          </a:p>
          <a:p>
            <a:pPr algn="r" rtl="1"/>
            <a:r>
              <a:rPr lang="fa-IR" dirty="0" smtClean="0">
                <a:cs typeface="B Nazanin" panose="00000400000000000000" pitchFamily="2" charset="-78"/>
              </a:rPr>
              <a:t>کاربرد</a:t>
            </a:r>
            <a:r>
              <a:rPr lang="fa-IR" dirty="0">
                <a:cs typeface="B Nazanin" panose="00000400000000000000" pitchFamily="2" charset="-78"/>
              </a:rPr>
              <a:t>: پس از آموزش، مدل می‌تواند جریان‌ها را بر اساس داده‌های ورودی جدید پیش‌بینی کند، که اغلب بسیار سریع‌تر از مدل‌های عددی سنتی است</a:t>
            </a:r>
            <a:r>
              <a:rPr lang="fa-IR" dirty="0" smtClean="0">
                <a:cs typeface="B Nazanin" panose="00000400000000000000" pitchFamily="2" charset="-78"/>
              </a:rPr>
              <a:t>.</a:t>
            </a:r>
          </a:p>
          <a:p>
            <a:pPr algn="r" rtl="1"/>
            <a:endParaRPr lang="fa-IR" dirty="0">
              <a:cs typeface="B Nazanin" panose="00000400000000000000" pitchFamily="2" charset="-78"/>
            </a:endParaRPr>
          </a:p>
          <a:p>
            <a:pPr marL="285750" indent="-285750" algn="r" rtl="1">
              <a:buFont typeface="Wingdings" panose="05000000000000000000" pitchFamily="2" charset="2"/>
              <a:buChar char="ü"/>
            </a:pPr>
            <a:r>
              <a:rPr lang="fa-IR" dirty="0" smtClean="0">
                <a:cs typeface="B Nazanin" panose="00000400000000000000" pitchFamily="2" charset="-78"/>
              </a:rPr>
              <a:t>مدل‌های </a:t>
            </a:r>
            <a:r>
              <a:rPr lang="fa-IR" dirty="0">
                <a:cs typeface="B Nazanin" panose="00000400000000000000" pitchFamily="2" charset="-78"/>
              </a:rPr>
              <a:t>جعبه خاکستری (داده‌گواری): این یک رویکرد ترکیبی است که با تلفیق مشاهدات واقعی، دقت مدل‌های عددی را بهبود می‌بخشد</a:t>
            </a:r>
            <a:r>
              <a:rPr lang="fa-IR" dirty="0" smtClean="0">
                <a:cs typeface="B Nazanin" panose="00000400000000000000" pitchFamily="2" charset="-78"/>
              </a:rPr>
              <a:t>.</a:t>
            </a:r>
          </a:p>
          <a:p>
            <a:pPr algn="r" rtl="1"/>
            <a:r>
              <a:rPr lang="fa-IR" dirty="0" smtClean="0">
                <a:cs typeface="B Nazanin" panose="00000400000000000000" pitchFamily="2" charset="-78"/>
              </a:rPr>
              <a:t>اصول</a:t>
            </a:r>
            <a:r>
              <a:rPr lang="fa-IR" dirty="0">
                <a:cs typeface="B Nazanin" panose="00000400000000000000" pitchFamily="2" charset="-78"/>
              </a:rPr>
              <a:t>: این رویکرد می‌پذیرد که مدل‌های عددی دارای خطا و عدم قطعیت هستند</a:t>
            </a:r>
            <a:r>
              <a:rPr lang="fa-IR" dirty="0" smtClean="0">
                <a:cs typeface="B Nazanin" panose="00000400000000000000" pitchFamily="2" charset="-78"/>
              </a:rPr>
              <a:t>.</a:t>
            </a:r>
          </a:p>
          <a:p>
            <a:pPr algn="r" rtl="1"/>
            <a:r>
              <a:rPr lang="fa-IR" dirty="0" smtClean="0">
                <a:cs typeface="B Nazanin" panose="00000400000000000000" pitchFamily="2" charset="-78"/>
              </a:rPr>
              <a:t> داده‌گواری</a:t>
            </a:r>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Data Assimilation</a:t>
            </a:r>
            <a:r>
              <a:rPr lang="fa-IR" dirty="0" smtClean="0">
                <a:cs typeface="B Nazanin" panose="00000400000000000000" pitchFamily="2" charset="-78"/>
              </a:rPr>
              <a:t>فرآیندی </a:t>
            </a:r>
            <a:r>
              <a:rPr lang="fa-IR" dirty="0">
                <a:cs typeface="B Nazanin" panose="00000400000000000000" pitchFamily="2" charset="-78"/>
              </a:rPr>
              <a:t>است که طی آن با وارد کردن داده‌های مشاهداتی به مدل در حین اجرا، حالت مدل به طور سیستماتیک به سمت واقعیت "هدایت" می‌شود</a:t>
            </a:r>
            <a:r>
              <a:rPr lang="fa-IR" dirty="0" smtClean="0">
                <a:cs typeface="B Nazanin" panose="00000400000000000000" pitchFamily="2" charset="-78"/>
              </a:rPr>
              <a:t>.</a:t>
            </a:r>
            <a:endParaRPr lang="en-US" dirty="0" smtClean="0">
              <a:cs typeface="B Nazanin" panose="00000400000000000000" pitchFamily="2" charset="-78"/>
            </a:endParaRPr>
          </a:p>
          <a:p>
            <a:pPr algn="r" rtl="1"/>
            <a:r>
              <a:rPr lang="fa-IR" dirty="0" smtClean="0">
                <a:cs typeface="B Nazanin" panose="00000400000000000000" pitchFamily="2" charset="-78"/>
              </a:rPr>
              <a:t>نحوه </a:t>
            </a:r>
            <a:r>
              <a:rPr lang="fa-IR" dirty="0">
                <a:cs typeface="B Nazanin" panose="00000400000000000000" pitchFamily="2" charset="-78"/>
              </a:rPr>
              <a:t>کار: یک "تابع هزینه" برای اندازه‌گیری اختلاف بین خروجی مدل و مشاهدات (از ارتفاع‌سنجی، تایدگیج و غیره) تعریف می‌شود. سپس الگوریتم‌های بهینه‌سازی، پارامترها یا شرایط اولیه مدل را برای به حداقل رساندن این اختلاف تنظیم می‌کنند و در نتیجه شبیه‌سازی با واقعیت سازگارتر می‌شود.</a:t>
            </a:r>
            <a:endParaRPr lang="fa-IR" dirty="0" smtClean="0">
              <a:cs typeface="B Nazanin" panose="00000400000000000000" pitchFamily="2" charset="-78"/>
            </a:endParaRPr>
          </a:p>
        </p:txBody>
      </p:sp>
      <p:sp>
        <p:nvSpPr>
          <p:cNvPr id="9" name="8-Point Star 8"/>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37</a:t>
            </a:r>
            <a:endParaRPr lang="en-US" dirty="0">
              <a:cs typeface="B Nazanin" panose="00000400000000000000" pitchFamily="2" charset="-78"/>
            </a:endParaRPr>
          </a:p>
        </p:txBody>
      </p:sp>
    </p:spTree>
    <p:extLst>
      <p:ext uri="{BB962C8B-B14F-4D97-AF65-F5344CB8AC3E}">
        <p14:creationId xmlns:p14="http://schemas.microsoft.com/office/powerpoint/2010/main" val="52268185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5078313"/>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نقش ارتفاع سنجی ماهواره ای در استخراج جریانات دریایی:</a:t>
            </a:r>
            <a:endParaRPr lang="en-US" sz="2000" b="1" dirty="0" smtClean="0">
              <a:solidFill>
                <a:srgbClr val="FF0000"/>
              </a:solidFill>
              <a:cs typeface="B Nazanin" panose="00000400000000000000" pitchFamily="2" charset="-78"/>
            </a:endParaRPr>
          </a:p>
          <a:p>
            <a:pPr algn="r" rtl="1"/>
            <a:endParaRPr lang="fa-IR" sz="2000" dirty="0" smtClean="0">
              <a:solidFill>
                <a:srgbClr val="FF0000"/>
              </a:solidFill>
              <a:cs typeface="B Nazanin" panose="00000400000000000000" pitchFamily="2" charset="-78"/>
            </a:endParaRPr>
          </a:p>
          <a:p>
            <a:pPr algn="just" rtl="1"/>
            <a:r>
              <a:rPr lang="fa-IR" sz="1600" dirty="0">
                <a:cs typeface="B Nazanin" panose="00000400000000000000" pitchFamily="2" charset="-78"/>
              </a:rPr>
              <a:t>نقش ارتفاع‌سنجی ماهواره‌ای در استخراج جریان‌های دریایی بنیادی و انقلابی است. این فناوری به ما اجازه می‌دهد تا برای اولین بار، تصویری جهانی و پیوسته از جریان‌های سطحی بزرگ‌مقیاس اقیانوس‌ها را ترسیم کنیم؛ کاری که پیش از آن غیرممکن بود</a:t>
            </a:r>
            <a:r>
              <a:rPr lang="fa-IR" sz="1600" dirty="0" smtClean="0">
                <a:cs typeface="B Nazanin" panose="00000400000000000000" pitchFamily="2" charset="-78"/>
              </a:rPr>
              <a:t>.</a:t>
            </a:r>
            <a:r>
              <a:rPr lang="en-US" sz="1600" dirty="0" smtClean="0">
                <a:cs typeface="B Nazanin" panose="00000400000000000000" pitchFamily="2" charset="-78"/>
              </a:rPr>
              <a:t> </a:t>
            </a:r>
            <a:r>
              <a:rPr lang="fa-IR" sz="1600" dirty="0" smtClean="0">
                <a:cs typeface="B Nazanin" panose="00000400000000000000" pitchFamily="2" charset="-78"/>
              </a:rPr>
              <a:t>اساس </a:t>
            </a:r>
            <a:r>
              <a:rPr lang="fa-IR" sz="1600" dirty="0">
                <a:cs typeface="B Nazanin" panose="00000400000000000000" pitchFamily="2" charset="-78"/>
              </a:rPr>
              <a:t>کار این تکنیک، اندازه‌گیری دقیق پستی و بلندی‌های سطح دریا و استفاده از آن در معادلات فیزیکی پایه است. در ادامه، مراحل این فرآیند به تفصیل شرح داده </a:t>
            </a:r>
            <a:r>
              <a:rPr lang="fa-IR" sz="1600" dirty="0" smtClean="0">
                <a:cs typeface="B Nazanin" panose="00000400000000000000" pitchFamily="2" charset="-78"/>
              </a:rPr>
              <a:t>می‌شود.</a:t>
            </a:r>
            <a:endParaRPr lang="en-US" sz="1600" dirty="0" smtClean="0">
              <a:cs typeface="B Nazanin" panose="00000400000000000000" pitchFamily="2" charset="-78"/>
            </a:endParaRPr>
          </a:p>
          <a:p>
            <a:pPr algn="just" rtl="1"/>
            <a:r>
              <a:rPr lang="fa-IR" sz="1600" dirty="0" smtClean="0">
                <a:solidFill>
                  <a:srgbClr val="00B050"/>
                </a:solidFill>
                <a:cs typeface="B Nazanin" panose="00000400000000000000" pitchFamily="2" charset="-78"/>
              </a:rPr>
              <a:t>1. اندازه‌گیری </a:t>
            </a:r>
            <a:r>
              <a:rPr lang="fa-IR" sz="1600" dirty="0">
                <a:solidFill>
                  <a:srgbClr val="00B050"/>
                </a:solidFill>
                <a:cs typeface="B Nazanin" panose="00000400000000000000" pitchFamily="2" charset="-78"/>
              </a:rPr>
              <a:t>ارتفاع سطح </a:t>
            </a:r>
            <a:r>
              <a:rPr lang="fa-IR" sz="1600" dirty="0" smtClean="0">
                <a:solidFill>
                  <a:srgbClr val="00B050"/>
                </a:solidFill>
                <a:cs typeface="B Nazanin" panose="00000400000000000000" pitchFamily="2" charset="-78"/>
              </a:rPr>
              <a:t>دریا: </a:t>
            </a:r>
            <a:r>
              <a:rPr lang="fa-IR" sz="1600" dirty="0" smtClean="0">
                <a:cs typeface="B Nazanin" panose="00000400000000000000" pitchFamily="2" charset="-78"/>
              </a:rPr>
              <a:t>هسته </a:t>
            </a:r>
            <a:r>
              <a:rPr lang="fa-IR" sz="1600" dirty="0">
                <a:cs typeface="B Nazanin" panose="00000400000000000000" pitchFamily="2" charset="-78"/>
              </a:rPr>
              <a:t>اصلی این روش، اندازه‌گیری دقیق ارتفاع سطح دریا </a:t>
            </a:r>
            <a:r>
              <a:rPr lang="fa-IR" sz="1600" dirty="0" smtClean="0">
                <a:cs typeface="B Nazanin" panose="00000400000000000000" pitchFamily="2" charset="-78"/>
              </a:rPr>
              <a:t>است. ماهواره‌های </a:t>
            </a:r>
            <a:r>
              <a:rPr lang="fa-IR" sz="1600" dirty="0">
                <a:cs typeface="B Nazanin" panose="00000400000000000000" pitchFamily="2" charset="-78"/>
              </a:rPr>
              <a:t>ارتفاع‌سنج </a:t>
            </a:r>
            <a:r>
              <a:rPr lang="fa-IR" sz="1600" dirty="0" smtClean="0">
                <a:cs typeface="B Nazanin" panose="00000400000000000000" pitchFamily="2" charset="-78"/>
              </a:rPr>
              <a:t>با </a:t>
            </a:r>
            <a:r>
              <a:rPr lang="fa-IR" sz="1600" dirty="0">
                <a:cs typeface="B Nazanin" panose="00000400000000000000" pitchFamily="2" charset="-78"/>
              </a:rPr>
              <a:t>ارسال پالس‌های راداری به سطح اقیانوس و محاسبه زمان رفت و برگشت آن‌ها، فاصله خود تا سطح آب را با دقت سانتی‌متری اندازه‌گیری می‌کنند</a:t>
            </a:r>
            <a:r>
              <a:rPr lang="fa-IR" sz="1600" dirty="0" smtClean="0">
                <a:cs typeface="B Nazanin" panose="00000400000000000000" pitchFamily="2" charset="-78"/>
              </a:rPr>
              <a:t>. از </a:t>
            </a:r>
            <a:r>
              <a:rPr lang="fa-IR" sz="1600" dirty="0">
                <a:cs typeface="B Nazanin" panose="00000400000000000000" pitchFamily="2" charset="-78"/>
              </a:rPr>
              <a:t>آنجایی که موقعیت ماهواره در فضا نسبت به یک بیضوی مرجع زمینی با دقت بسیار بالایی مشخص است، ارتفاع سطح لحظه‌ای آب نسبت به این بیضوی مرجع محاسبه </a:t>
            </a:r>
            <a:r>
              <a:rPr lang="fa-IR" sz="1600" dirty="0" smtClean="0">
                <a:cs typeface="B Nazanin" panose="00000400000000000000" pitchFamily="2" charset="-78"/>
              </a:rPr>
              <a:t>می‌شود.</a:t>
            </a:r>
          </a:p>
          <a:p>
            <a:pPr algn="just" rtl="1"/>
            <a:r>
              <a:rPr lang="fa-IR" sz="1600" dirty="0" smtClean="0">
                <a:cs typeface="B Nazanin" panose="00000400000000000000" pitchFamily="2" charset="-78"/>
              </a:rPr>
              <a:t> </a:t>
            </a:r>
            <a:r>
              <a:rPr lang="fa-IR" sz="1600" dirty="0" smtClean="0">
                <a:solidFill>
                  <a:srgbClr val="00B050"/>
                </a:solidFill>
                <a:cs typeface="B Nazanin" panose="00000400000000000000" pitchFamily="2" charset="-78"/>
              </a:rPr>
              <a:t>2. </a:t>
            </a:r>
            <a:r>
              <a:rPr lang="fa-IR" sz="1600" dirty="0">
                <a:solidFill>
                  <a:srgbClr val="00B050"/>
                </a:solidFill>
                <a:cs typeface="B Nazanin" panose="00000400000000000000" pitchFamily="2" charset="-78"/>
              </a:rPr>
              <a:t>محاسبه توپوگرافی دینامیکی (نقشه پستی و بلندی‌های سطح دریا</a:t>
            </a:r>
            <a:r>
              <a:rPr lang="fa-IR" sz="1600" dirty="0" smtClean="0">
                <a:solidFill>
                  <a:srgbClr val="00B050"/>
                </a:solidFill>
                <a:cs typeface="B Nazanin" panose="00000400000000000000" pitchFamily="2" charset="-78"/>
              </a:rPr>
              <a:t>): </a:t>
            </a:r>
            <a:r>
              <a:rPr lang="fa-IR" sz="1600" dirty="0" smtClean="0">
                <a:cs typeface="B Nazanin" panose="00000400000000000000" pitchFamily="2" charset="-78"/>
              </a:rPr>
              <a:t>سطح </a:t>
            </a:r>
            <a:r>
              <a:rPr lang="fa-IR" sz="1600" dirty="0">
                <a:cs typeface="B Nazanin" panose="00000400000000000000" pitchFamily="2" charset="-78"/>
              </a:rPr>
              <a:t>دریا کاملاً صاف نیست و به دلیل حرکت آب، دارای "تپه‌ها" و "دره‌ها"یی است که به آن توپوگرافی دینامیکی می‌گویند. برای به دست آوردن این توپوگرافی که عامل اصلی جریان است، باید اثر میدان گرانش زمین را حذف کنیم</a:t>
            </a:r>
            <a:r>
              <a:rPr lang="fa-IR" sz="1600" dirty="0" smtClean="0">
                <a:cs typeface="B Nazanin" panose="00000400000000000000" pitchFamily="2" charset="-78"/>
              </a:rPr>
              <a:t>. ژئوئید سطحی </a:t>
            </a:r>
            <a:r>
              <a:rPr lang="fa-IR" sz="1600" dirty="0">
                <a:cs typeface="B Nazanin" panose="00000400000000000000" pitchFamily="2" charset="-78"/>
              </a:rPr>
              <a:t>هم‌پتانسیل از میدان گرانش زمین است که اگر آب‌های اقیانوس کاملاً ساکن بودند، سطح دریا بر آن منطبق می‌شد</a:t>
            </a:r>
            <a:r>
              <a:rPr lang="fa-IR" sz="1600" dirty="0" smtClean="0">
                <a:cs typeface="B Nazanin" panose="00000400000000000000" pitchFamily="2" charset="-78"/>
              </a:rPr>
              <a:t>. توپوگرافی </a:t>
            </a:r>
            <a:r>
              <a:rPr lang="fa-IR" sz="1600" dirty="0">
                <a:cs typeface="B Nazanin" panose="00000400000000000000" pitchFamily="2" charset="-78"/>
              </a:rPr>
              <a:t>دینامیکی مطلق </a:t>
            </a:r>
            <a:r>
              <a:rPr lang="fa-IR" sz="1600" dirty="0" smtClean="0">
                <a:cs typeface="B Nazanin" panose="00000400000000000000" pitchFamily="2" charset="-78"/>
              </a:rPr>
              <a:t>این </a:t>
            </a:r>
            <a:r>
              <a:rPr lang="fa-IR" sz="1600" dirty="0">
                <a:cs typeface="B Nazanin" panose="00000400000000000000" pitchFamily="2" charset="-78"/>
              </a:rPr>
              <a:t>کمیت از تفاضل ارتفاع سطح لحظه‌ای دریا </a:t>
            </a:r>
            <a:r>
              <a:rPr lang="fa-IR" sz="1600" dirty="0" smtClean="0">
                <a:cs typeface="B Nazanin" panose="00000400000000000000" pitchFamily="2" charset="-78"/>
              </a:rPr>
              <a:t>و </a:t>
            </a:r>
            <a:r>
              <a:rPr lang="fa-IR" sz="1600" dirty="0">
                <a:cs typeface="B Nazanin" panose="00000400000000000000" pitchFamily="2" charset="-78"/>
              </a:rPr>
              <a:t>ارتفاع </a:t>
            </a:r>
            <a:r>
              <a:rPr lang="fa-IR" sz="1600" dirty="0" smtClean="0">
                <a:cs typeface="B Nazanin" panose="00000400000000000000" pitchFamily="2" charset="-78"/>
              </a:rPr>
              <a:t>ژئوئید به </a:t>
            </a:r>
            <a:r>
              <a:rPr lang="fa-IR" sz="1600" dirty="0">
                <a:cs typeface="B Nazanin" panose="00000400000000000000" pitchFamily="2" charset="-78"/>
              </a:rPr>
              <a:t>دست می‌آید</a:t>
            </a:r>
            <a:r>
              <a:rPr lang="fa-IR" sz="1600" dirty="0" smtClean="0">
                <a:cs typeface="B Nazanin" panose="00000400000000000000" pitchFamily="2" charset="-78"/>
              </a:rPr>
              <a:t>: </a:t>
            </a:r>
            <a:endParaRPr lang="en-US" sz="1600" dirty="0" smtClean="0">
              <a:cs typeface="B Nazanin" panose="00000400000000000000" pitchFamily="2" charset="-78"/>
            </a:endParaRPr>
          </a:p>
          <a:p>
            <a:pPr algn="just" rtl="1"/>
            <a:r>
              <a:rPr lang="en-US" sz="1600" dirty="0" smtClean="0">
                <a:cs typeface="B Nazanin" panose="00000400000000000000" pitchFamily="2" charset="-78"/>
              </a:rPr>
              <a:t> </a:t>
            </a:r>
            <a:r>
              <a:rPr lang="en-US" sz="1600" dirty="0" smtClean="0">
                <a:latin typeface="Times New Roman" panose="02020603050405020304" pitchFamily="18" charset="0"/>
                <a:cs typeface="Times New Roman" panose="02020603050405020304" pitchFamily="18" charset="0"/>
              </a:rPr>
              <a:t>ADT </a:t>
            </a:r>
            <a:r>
              <a:rPr lang="en-US" sz="1600" dirty="0">
                <a:latin typeface="Times New Roman" panose="02020603050405020304" pitchFamily="18" charset="0"/>
                <a:cs typeface="Times New Roman" panose="02020603050405020304" pitchFamily="18" charset="0"/>
              </a:rPr>
              <a:t>= SSH - Geoid </a:t>
            </a:r>
            <a:r>
              <a:rPr lang="fa-IR" sz="1600" dirty="0">
                <a:cs typeface="B Nazanin" panose="00000400000000000000" pitchFamily="2" charset="-78"/>
              </a:rPr>
              <a:t>این </a:t>
            </a:r>
            <a:r>
              <a:rPr lang="en-US" sz="1600" dirty="0">
                <a:latin typeface="Times New Roman" panose="02020603050405020304" pitchFamily="18" charset="0"/>
                <a:cs typeface="Times New Roman" panose="02020603050405020304" pitchFamily="18" charset="0"/>
              </a:rPr>
              <a:t>ADT</a:t>
            </a:r>
            <a:r>
              <a:rPr lang="en-US" sz="1600" dirty="0">
                <a:cs typeface="B Nazanin" panose="00000400000000000000" pitchFamily="2" charset="-78"/>
              </a:rPr>
              <a:t>، </a:t>
            </a:r>
            <a:r>
              <a:rPr lang="fa-IR" sz="1600" dirty="0">
                <a:cs typeface="B Nazanin" panose="00000400000000000000" pitchFamily="2" charset="-78"/>
              </a:rPr>
              <a:t>همان نقشه پستی و بلندی‌های سطح دریاست که صرفاً به دلیل دینامیک و حرکت آب ایجاد شده </a:t>
            </a:r>
            <a:r>
              <a:rPr lang="fa-IR" sz="1600" dirty="0" smtClean="0">
                <a:cs typeface="B Nazanin" panose="00000400000000000000" pitchFamily="2" charset="-78"/>
              </a:rPr>
              <a:t>است.</a:t>
            </a:r>
          </a:p>
          <a:p>
            <a:pPr algn="just" rtl="1"/>
            <a:endParaRPr lang="fa-IR" sz="1600" dirty="0">
              <a:cs typeface="B Nazanin" panose="00000400000000000000" pitchFamily="2" charset="-78"/>
            </a:endParaRPr>
          </a:p>
          <a:p>
            <a:pPr algn="just" rtl="1"/>
            <a:r>
              <a:rPr lang="fa-IR" sz="1600" dirty="0" smtClean="0">
                <a:cs typeface="B Nazanin" panose="00000400000000000000" pitchFamily="2" charset="-78"/>
              </a:rPr>
              <a:t> </a:t>
            </a:r>
            <a:r>
              <a:rPr lang="fa-IR" sz="1600" dirty="0" smtClean="0">
                <a:solidFill>
                  <a:srgbClr val="00B050"/>
                </a:solidFill>
                <a:cs typeface="B Nazanin" panose="00000400000000000000" pitchFamily="2" charset="-78"/>
              </a:rPr>
              <a:t>3. </a:t>
            </a:r>
            <a:r>
              <a:rPr lang="fa-IR" sz="1600" dirty="0">
                <a:solidFill>
                  <a:srgbClr val="00B050"/>
                </a:solidFill>
                <a:cs typeface="B Nazanin" panose="00000400000000000000" pitchFamily="2" charset="-78"/>
              </a:rPr>
              <a:t>استخراج جریان ژئواستروفیک از شیب سطح </a:t>
            </a:r>
            <a:r>
              <a:rPr lang="fa-IR" sz="1600" dirty="0" smtClean="0">
                <a:solidFill>
                  <a:srgbClr val="00B050"/>
                </a:solidFill>
                <a:cs typeface="B Nazanin" panose="00000400000000000000" pitchFamily="2" charset="-78"/>
              </a:rPr>
              <a:t>دریا</a:t>
            </a:r>
            <a:r>
              <a:rPr lang="en-US" sz="1600" dirty="0" smtClean="0">
                <a:solidFill>
                  <a:srgbClr val="00B050"/>
                </a:solidFill>
                <a:cs typeface="B Nazanin" panose="00000400000000000000" pitchFamily="2" charset="-78"/>
              </a:rPr>
              <a:t> :</a:t>
            </a:r>
            <a:r>
              <a:rPr lang="fa-IR" sz="1600" dirty="0" smtClean="0">
                <a:cs typeface="B Nazanin" panose="00000400000000000000" pitchFamily="2" charset="-78"/>
              </a:rPr>
              <a:t>مهم‌ترین </a:t>
            </a:r>
            <a:r>
              <a:rPr lang="fa-IR" sz="1600" dirty="0">
                <a:cs typeface="B Nazanin" panose="00000400000000000000" pitchFamily="2" charset="-78"/>
              </a:rPr>
              <a:t>نوع جریانی که با این روش استخراج می‌شود، جریان ژئواستروفیک است. این جریان زمانی شکل می‌گیرد که تعادلی بین دو نیرو برقرار شود</a:t>
            </a:r>
            <a:r>
              <a:rPr lang="fa-IR" sz="1600" dirty="0" smtClean="0">
                <a:cs typeface="B Nazanin" panose="00000400000000000000" pitchFamily="2" charset="-78"/>
              </a:rPr>
              <a:t>:</a:t>
            </a:r>
            <a:endParaRPr lang="en-US" sz="1600" dirty="0" smtClean="0">
              <a:cs typeface="B Nazanin" panose="00000400000000000000" pitchFamily="2" charset="-78"/>
            </a:endParaRPr>
          </a:p>
          <a:p>
            <a:pPr algn="just" rtl="1"/>
            <a:r>
              <a:rPr lang="fa-IR" sz="1600" dirty="0" smtClean="0">
                <a:cs typeface="B Nazanin" panose="00000400000000000000" pitchFamily="2" charset="-78"/>
              </a:rPr>
              <a:t>نیروی </a:t>
            </a:r>
            <a:r>
              <a:rPr lang="fa-IR" sz="1600" dirty="0">
                <a:cs typeface="B Nazanin" panose="00000400000000000000" pitchFamily="2" charset="-78"/>
              </a:rPr>
              <a:t>گرادیان فشار: ناشی از شیب توپوگرافی دینامیکی است. آب به طور طبیعی تمایل دارد از مناطق با ارتفاع بیشتر (فشار بالا) به سمت مناطق با ارتفاع کمتر (فشار پایین) حرکت کند</a:t>
            </a:r>
            <a:r>
              <a:rPr lang="fa-IR" sz="1600" dirty="0" smtClean="0">
                <a:cs typeface="B Nazanin" panose="00000400000000000000" pitchFamily="2" charset="-78"/>
              </a:rPr>
              <a:t>.</a:t>
            </a:r>
            <a:r>
              <a:rPr lang="en-US" sz="1600" dirty="0" smtClean="0">
                <a:cs typeface="B Nazanin" panose="00000400000000000000" pitchFamily="2" charset="-78"/>
              </a:rPr>
              <a:t> </a:t>
            </a:r>
            <a:r>
              <a:rPr lang="fa-IR" sz="1600" dirty="0" smtClean="0">
                <a:cs typeface="B Nazanin" panose="00000400000000000000" pitchFamily="2" charset="-78"/>
              </a:rPr>
              <a:t>نیروی </a:t>
            </a:r>
            <a:r>
              <a:rPr lang="fa-IR" sz="1600" dirty="0">
                <a:cs typeface="B Nazanin" panose="00000400000000000000" pitchFamily="2" charset="-78"/>
              </a:rPr>
              <a:t>کوریولیس: ناشی از چرخش زمین که مسیر حرکت آب را منحرف می‌کند</a:t>
            </a:r>
            <a:r>
              <a:rPr lang="fa-IR" sz="1600" dirty="0" smtClean="0">
                <a:cs typeface="B Nazanin" panose="00000400000000000000" pitchFamily="2" charset="-78"/>
              </a:rPr>
              <a:t>.</a:t>
            </a:r>
            <a:r>
              <a:rPr lang="en-US" sz="1600" dirty="0" smtClean="0">
                <a:cs typeface="B Nazanin" panose="00000400000000000000" pitchFamily="2" charset="-78"/>
              </a:rPr>
              <a:t> </a:t>
            </a:r>
            <a:r>
              <a:rPr lang="fa-IR" sz="1600" dirty="0" smtClean="0">
                <a:cs typeface="B Nazanin" panose="00000400000000000000" pitchFamily="2" charset="-78"/>
              </a:rPr>
              <a:t>با </a:t>
            </a:r>
            <a:r>
              <a:rPr lang="fa-IR" sz="1600" dirty="0">
                <a:cs typeface="B Nazanin" panose="00000400000000000000" pitchFamily="2" charset="-78"/>
              </a:rPr>
              <a:t>برقراری تعادل بین این دو نیرو، جریان‌هایی موازی با خطوط تراز توپوگرافی دینامیکی شکل می‌گیرند. سرعت این جریان‌ها مستقیماً از شیب سطح دریا (که از </a:t>
            </a:r>
            <a:r>
              <a:rPr lang="en-US" sz="1600" dirty="0" smtClean="0">
                <a:cs typeface="B Nazanin" panose="00000400000000000000" pitchFamily="2" charset="-78"/>
              </a:rPr>
              <a:t> </a:t>
            </a:r>
            <a:r>
              <a:rPr lang="en-US" sz="1600" dirty="0" smtClean="0">
                <a:latin typeface="Times New Roman" panose="02020603050405020304" pitchFamily="18" charset="0"/>
                <a:cs typeface="Times New Roman" panose="02020603050405020304" pitchFamily="18" charset="0"/>
              </a:rPr>
              <a:t>ADT</a:t>
            </a:r>
            <a:r>
              <a:rPr lang="en-US" sz="1600" dirty="0" smtClean="0">
                <a:cs typeface="B Nazanin" panose="00000400000000000000" pitchFamily="2" charset="-78"/>
              </a:rPr>
              <a:t> </a:t>
            </a:r>
            <a:r>
              <a:rPr lang="fa-IR" sz="1600" dirty="0">
                <a:cs typeface="B Nazanin" panose="00000400000000000000" pitchFamily="2" charset="-78"/>
              </a:rPr>
              <a:t>محاسبه می‌شود) با استفاده از معادلات ژئواستروفیک به دست </a:t>
            </a:r>
            <a:r>
              <a:rPr lang="fa-IR" sz="1600" dirty="0" smtClean="0">
                <a:cs typeface="B Nazanin" panose="00000400000000000000" pitchFamily="2" charset="-78"/>
              </a:rPr>
              <a:t>می‌آید</a:t>
            </a:r>
            <a:r>
              <a:rPr lang="en-US" sz="1600" dirty="0" smtClean="0">
                <a:cs typeface="B Nazanin" panose="00000400000000000000" pitchFamily="2" charset="-78"/>
              </a:rPr>
              <a:t>.</a:t>
            </a:r>
            <a:endParaRPr lang="fa-IR" sz="1600" dirty="0" smtClean="0">
              <a:cs typeface="B Nazanin" panose="00000400000000000000" pitchFamily="2" charset="-78"/>
            </a:endParaRPr>
          </a:p>
          <a:p>
            <a:pPr algn="r" rtl="1"/>
            <a:endParaRPr lang="fa-IR" sz="1200" b="1" dirty="0" smtClean="0">
              <a:solidFill>
                <a:srgbClr val="FF0000"/>
              </a:solidFill>
              <a:cs typeface="B Nazanin" panose="00000400000000000000" pitchFamily="2" charset="-78"/>
            </a:endParaRPr>
          </a:p>
        </p:txBody>
      </p:sp>
      <p:sp>
        <p:nvSpPr>
          <p:cNvPr id="9" name="8-Point Star 8"/>
          <p:cNvSpPr/>
          <p:nvPr/>
        </p:nvSpPr>
        <p:spPr>
          <a:xfrm>
            <a:off x="266700" y="6022730"/>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38</a:t>
            </a:r>
            <a:endParaRPr lang="en-US" dirty="0">
              <a:cs typeface="B Nazanin" panose="00000400000000000000" pitchFamily="2" charset="-78"/>
            </a:endParaRPr>
          </a:p>
        </p:txBody>
      </p:sp>
    </p:spTree>
    <p:extLst>
      <p:ext uri="{BB962C8B-B14F-4D97-AF65-F5344CB8AC3E}">
        <p14:creationId xmlns:p14="http://schemas.microsoft.com/office/powerpoint/2010/main" val="94533619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409700"/>
            <a:ext cx="10970847" cy="2246769"/>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پایش تراز دریا:</a:t>
            </a:r>
          </a:p>
          <a:p>
            <a:pPr algn="r" rtl="1"/>
            <a:endParaRPr lang="fa-IR" sz="2000" b="1" dirty="0">
              <a:solidFill>
                <a:srgbClr val="FF0000"/>
              </a:solidFill>
              <a:cs typeface="B Nazanin" panose="00000400000000000000" pitchFamily="2" charset="-78"/>
            </a:endParaRPr>
          </a:p>
          <a:p>
            <a:pPr algn="r" rtl="1"/>
            <a:endParaRPr lang="fa-IR" sz="2000" b="1" dirty="0">
              <a:cs typeface="B Nazanin" panose="00000400000000000000" pitchFamily="2" charset="-78"/>
            </a:endParaRPr>
          </a:p>
          <a:p>
            <a:pPr marL="342900" indent="-342900" algn="r" rtl="1">
              <a:buFont typeface="Wingdings" panose="05000000000000000000" pitchFamily="2" charset="2"/>
              <a:buChar char="Ø"/>
            </a:pPr>
            <a:endParaRPr lang="fa-IR" sz="2000" b="1" dirty="0" smtClean="0">
              <a:cs typeface="B Nazanin" panose="00000400000000000000" pitchFamily="2" charset="-78"/>
            </a:endParaRPr>
          </a:p>
          <a:p>
            <a:pPr marL="342900" indent="-342900" algn="r" rtl="1">
              <a:buFont typeface="Wingdings" panose="05000000000000000000" pitchFamily="2" charset="2"/>
              <a:buChar char="Ø"/>
            </a:pPr>
            <a:endParaRPr lang="fa-IR" sz="2000" b="1" dirty="0">
              <a:cs typeface="B Nazanin" panose="00000400000000000000" pitchFamily="2" charset="-78"/>
            </a:endParaRPr>
          </a:p>
          <a:p>
            <a:pPr marL="342900" indent="-342900" algn="r" rtl="1">
              <a:buFont typeface="Wingdings" panose="05000000000000000000" pitchFamily="2" charset="2"/>
              <a:buChar char="Ø"/>
            </a:pPr>
            <a:endParaRPr lang="fa-IR" sz="2000" b="1" dirty="0" smtClean="0">
              <a:cs typeface="B Nazanin" panose="00000400000000000000" pitchFamily="2" charset="-78"/>
            </a:endParaRPr>
          </a:p>
          <a:p>
            <a:pPr marL="342900" indent="-342900" algn="r" rtl="1">
              <a:buFont typeface="Wingdings" panose="05000000000000000000" pitchFamily="2" charset="2"/>
              <a:buChar char="Ø"/>
            </a:pPr>
            <a:endParaRPr lang="fa-IR" sz="2000" b="1" dirty="0">
              <a:cs typeface="B Nazanin" panose="00000400000000000000" pitchFamily="2" charset="-7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5338" y="1814147"/>
            <a:ext cx="5968822" cy="466578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352" y="1266093"/>
            <a:ext cx="5090747" cy="5339361"/>
          </a:xfrm>
          <a:prstGeom prst="rect">
            <a:avLst/>
          </a:prstGeom>
        </p:spPr>
      </p:pic>
      <p:sp>
        <p:nvSpPr>
          <p:cNvPr id="8" name="8-Point Star 7"/>
          <p:cNvSpPr/>
          <p:nvPr/>
        </p:nvSpPr>
        <p:spPr>
          <a:xfrm>
            <a:off x="527538" y="6180992"/>
            <a:ext cx="413239" cy="457200"/>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3</a:t>
            </a:r>
            <a:endParaRPr lang="en-US" dirty="0">
              <a:cs typeface="B Nazanin" panose="00000400000000000000" pitchFamily="2" charset="-78"/>
            </a:endParaRPr>
          </a:p>
        </p:txBody>
      </p:sp>
    </p:spTree>
    <p:extLst>
      <p:ext uri="{BB962C8B-B14F-4D97-AF65-F5344CB8AC3E}">
        <p14:creationId xmlns:p14="http://schemas.microsoft.com/office/powerpoint/2010/main" val="245322472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4401205"/>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آب و هوا(</a:t>
            </a:r>
            <a:r>
              <a:rPr lang="en-US" sz="2000" b="1" dirty="0" smtClean="0">
                <a:solidFill>
                  <a:srgbClr val="FF0000"/>
                </a:solidFill>
                <a:latin typeface="Times New Roman" panose="02020603050405020304" pitchFamily="18" charset="0"/>
                <a:cs typeface="Times New Roman" panose="02020603050405020304" pitchFamily="18" charset="0"/>
              </a:rPr>
              <a:t>Weather</a:t>
            </a:r>
            <a:r>
              <a:rPr lang="fa-IR" sz="2000" b="1" dirty="0" smtClean="0">
                <a:solidFill>
                  <a:srgbClr val="FF0000"/>
                </a:solidFill>
                <a:cs typeface="B Nazanin" panose="00000400000000000000" pitchFamily="2" charset="-78"/>
              </a:rPr>
              <a:t>) و اقلیم (</a:t>
            </a:r>
            <a:r>
              <a:rPr lang="en-US" sz="2000" b="1" dirty="0" smtClean="0">
                <a:solidFill>
                  <a:srgbClr val="FF0000"/>
                </a:solidFill>
                <a:latin typeface="Times New Roman" panose="02020603050405020304" pitchFamily="18" charset="0"/>
                <a:cs typeface="Times New Roman" panose="02020603050405020304" pitchFamily="18" charset="0"/>
              </a:rPr>
              <a:t>Climate</a:t>
            </a:r>
            <a:r>
              <a:rPr lang="fa-IR" sz="2000" b="1" dirty="0" smtClean="0">
                <a:solidFill>
                  <a:srgbClr val="FF0000"/>
                </a:solidFill>
                <a:cs typeface="B Nazanin" panose="00000400000000000000" pitchFamily="2" charset="-78"/>
              </a:rPr>
              <a:t>):</a:t>
            </a:r>
          </a:p>
          <a:p>
            <a:pPr algn="r" rtl="1"/>
            <a:endParaRPr lang="fa-IR" sz="2000" b="1" dirty="0" smtClean="0">
              <a:solidFill>
                <a:srgbClr val="FF0000"/>
              </a:solidFill>
              <a:cs typeface="B Nazanin" panose="00000400000000000000" pitchFamily="2" charset="-78"/>
            </a:endParaRPr>
          </a:p>
          <a:p>
            <a:pPr marL="342900" indent="-342900" algn="r" rtl="1">
              <a:buFont typeface="Wingdings" panose="05000000000000000000" pitchFamily="2" charset="2"/>
              <a:buChar char="ü"/>
            </a:pPr>
            <a:r>
              <a:rPr lang="fa-IR" sz="2000" b="1" dirty="0" smtClean="0">
                <a:cs typeface="B Nazanin" panose="00000400000000000000" pitchFamily="2" charset="-78"/>
              </a:rPr>
              <a:t>شرایط جوی یک منطقه در بازه زمانی کوتاه (ساعت، روز و هفته) را </a:t>
            </a:r>
            <a:r>
              <a:rPr lang="fa-IR" sz="2000" b="1" dirty="0" smtClean="0">
                <a:solidFill>
                  <a:srgbClr val="00B050"/>
                </a:solidFill>
                <a:cs typeface="B Nazanin" panose="00000400000000000000" pitchFamily="2" charset="-78"/>
              </a:rPr>
              <a:t>آب و هوا </a:t>
            </a:r>
            <a:r>
              <a:rPr lang="fa-IR" sz="2000" b="1" dirty="0" smtClean="0">
                <a:cs typeface="B Nazanin" panose="00000400000000000000" pitchFamily="2" charset="-78"/>
              </a:rPr>
              <a:t>می‌نامند.</a:t>
            </a:r>
          </a:p>
          <a:p>
            <a:pPr marL="342900" indent="-342900" algn="r" rtl="1">
              <a:buFont typeface="Wingdings" panose="05000000000000000000" pitchFamily="2" charset="2"/>
              <a:buChar char="ü"/>
            </a:pPr>
            <a:endParaRPr lang="fa-IR" sz="2000" b="1" dirty="0">
              <a:cs typeface="B Nazanin" panose="00000400000000000000" pitchFamily="2" charset="-78"/>
            </a:endParaRPr>
          </a:p>
          <a:p>
            <a:pPr marL="342900" indent="-342900" algn="r" rtl="1">
              <a:buFont typeface="Wingdings" panose="05000000000000000000" pitchFamily="2" charset="2"/>
              <a:buChar char="ü"/>
            </a:pPr>
            <a:r>
              <a:rPr lang="fa-IR" sz="2000" b="1" dirty="0" smtClean="0">
                <a:cs typeface="B Nazanin" panose="00000400000000000000" pitchFamily="2" charset="-78"/>
              </a:rPr>
              <a:t>میانگین الگوهای آب و هوایی در یک بازه زمانی طولانی را </a:t>
            </a:r>
            <a:r>
              <a:rPr lang="fa-IR" sz="2000" b="1" dirty="0" smtClean="0">
                <a:solidFill>
                  <a:srgbClr val="00B050"/>
                </a:solidFill>
                <a:cs typeface="B Nazanin" panose="00000400000000000000" pitchFamily="2" charset="-78"/>
              </a:rPr>
              <a:t>اقلیم</a:t>
            </a:r>
            <a:r>
              <a:rPr lang="fa-IR" sz="2000" b="1" dirty="0" smtClean="0">
                <a:cs typeface="B Nazanin" panose="00000400000000000000" pitchFamily="2" charset="-78"/>
              </a:rPr>
              <a:t> گویند.</a:t>
            </a:r>
          </a:p>
          <a:p>
            <a:pPr marL="342900" indent="-342900" algn="r" rtl="1">
              <a:buFont typeface="Wingdings" panose="05000000000000000000" pitchFamily="2" charset="2"/>
              <a:buChar char="ü"/>
            </a:pPr>
            <a:endParaRPr lang="fa-IR" sz="2000" b="1" dirty="0">
              <a:cs typeface="B Nazanin" panose="00000400000000000000" pitchFamily="2" charset="-78"/>
            </a:endParaRPr>
          </a:p>
          <a:p>
            <a:pPr marL="342900" indent="-342900" algn="r" rtl="1">
              <a:buFont typeface="Wingdings" panose="05000000000000000000" pitchFamily="2" charset="2"/>
              <a:buChar char="Ø"/>
            </a:pPr>
            <a:r>
              <a:rPr lang="fa-IR" sz="2000" b="1" dirty="0" smtClean="0">
                <a:solidFill>
                  <a:srgbClr val="0070C0"/>
                </a:solidFill>
                <a:cs typeface="B Nazanin" panose="00000400000000000000" pitchFamily="2" charset="-78"/>
              </a:rPr>
              <a:t>تغییر اقلیم (</a:t>
            </a:r>
            <a:r>
              <a:rPr lang="en-US" sz="2000" b="1" dirty="0" smtClean="0">
                <a:solidFill>
                  <a:srgbClr val="0070C0"/>
                </a:solidFill>
                <a:latin typeface="Times New Roman" panose="02020603050405020304" pitchFamily="18" charset="0"/>
                <a:cs typeface="Times New Roman" panose="02020603050405020304" pitchFamily="18" charset="0"/>
              </a:rPr>
              <a:t>Climate Change</a:t>
            </a:r>
            <a:r>
              <a:rPr lang="fa-IR" sz="2000" b="1" dirty="0" smtClean="0">
                <a:solidFill>
                  <a:srgbClr val="0070C0"/>
                </a:solidFill>
                <a:cs typeface="B Nazanin" panose="00000400000000000000" pitchFamily="2" charset="-78"/>
              </a:rPr>
              <a:t>) </a:t>
            </a:r>
            <a:r>
              <a:rPr lang="fa-IR" sz="2000" b="1" dirty="0" smtClean="0">
                <a:cs typeface="B Nazanin" panose="00000400000000000000" pitchFamily="2" charset="-78"/>
              </a:rPr>
              <a:t>به معنای هرگونه تغییر معنادار و پایدار در معیارهای آماری اقلیم (مانند میانگین دما، الگوهای بارش) است که برای دهه‌ها یا بیشتر به طول می‌انجامد.</a:t>
            </a:r>
          </a:p>
          <a:p>
            <a:pPr algn="r" rtl="1"/>
            <a:endParaRPr lang="fa-IR" sz="2000" b="1" dirty="0">
              <a:cs typeface="B Nazanin" panose="00000400000000000000" pitchFamily="2" charset="-78"/>
            </a:endParaRPr>
          </a:p>
          <a:p>
            <a:pPr marL="342900" indent="-342900" algn="r" rtl="1">
              <a:buFont typeface="Wingdings" panose="05000000000000000000" pitchFamily="2" charset="2"/>
              <a:buChar char="Ø"/>
            </a:pPr>
            <a:r>
              <a:rPr lang="fa-IR" sz="2000" b="1" dirty="0" smtClean="0">
                <a:cs typeface="B Nazanin" panose="00000400000000000000" pitchFamily="2" charset="-78"/>
              </a:rPr>
              <a:t> آنچه امروزه به عنوان تغییر اقلیم از آن یاد می‌شود </a:t>
            </a:r>
            <a:r>
              <a:rPr lang="fa-IR" sz="2000" b="1" dirty="0" smtClean="0">
                <a:solidFill>
                  <a:srgbClr val="002060"/>
                </a:solidFill>
                <a:cs typeface="B Nazanin" panose="00000400000000000000" pitchFamily="2" charset="-78"/>
              </a:rPr>
              <a:t>گرمایش سریع سیستم اقلیمی زمین </a:t>
            </a:r>
            <a:r>
              <a:rPr lang="fa-IR" sz="2000" b="1" dirty="0" smtClean="0">
                <a:cs typeface="B Nazanin" panose="00000400000000000000" pitchFamily="2" charset="-78"/>
              </a:rPr>
              <a:t>است که عمدتاً ناشی از فعالیت‌های انسانی می‌باشد. این پدیده اغلب </a:t>
            </a:r>
            <a:r>
              <a:rPr lang="fa-IR" sz="2000" b="1" dirty="0" smtClean="0">
                <a:solidFill>
                  <a:srgbClr val="FF0000"/>
                </a:solidFill>
                <a:cs typeface="B Nazanin" panose="00000400000000000000" pitchFamily="2" charset="-78"/>
              </a:rPr>
              <a:t>گرمایش جهانی(</a:t>
            </a:r>
            <a:r>
              <a:rPr lang="en-US" sz="2000" b="1" dirty="0" smtClean="0">
                <a:solidFill>
                  <a:srgbClr val="FF0000"/>
                </a:solidFill>
                <a:latin typeface="Times New Roman" panose="02020603050405020304" pitchFamily="18" charset="0"/>
                <a:cs typeface="Times New Roman" panose="02020603050405020304" pitchFamily="18" charset="0"/>
              </a:rPr>
              <a:t>Global Warming</a:t>
            </a:r>
            <a:r>
              <a:rPr lang="fa-IR" sz="2000" b="1" dirty="0" smtClean="0">
                <a:solidFill>
                  <a:srgbClr val="FF0000"/>
                </a:solidFill>
                <a:cs typeface="B Nazanin" panose="00000400000000000000" pitchFamily="2" charset="-78"/>
              </a:rPr>
              <a:t>) </a:t>
            </a:r>
            <a:r>
              <a:rPr lang="fa-IR" sz="2000" b="1" dirty="0" smtClean="0">
                <a:cs typeface="B Nazanin" panose="00000400000000000000" pitchFamily="2" charset="-78"/>
              </a:rPr>
              <a:t>نیز نامیده می‌شود.</a:t>
            </a:r>
          </a:p>
          <a:p>
            <a:pPr algn="r" rtl="1"/>
            <a:endParaRPr lang="fa-IR" sz="2000" b="1" dirty="0">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sp>
        <p:nvSpPr>
          <p:cNvPr id="9" name="8-Point Star 8"/>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39</a:t>
            </a:r>
            <a:endParaRPr lang="en-US" dirty="0">
              <a:cs typeface="B Nazanin" panose="00000400000000000000" pitchFamily="2" charset="-78"/>
            </a:endParaRPr>
          </a:p>
        </p:txBody>
      </p:sp>
    </p:spTree>
    <p:extLst>
      <p:ext uri="{BB962C8B-B14F-4D97-AF65-F5344CB8AC3E}">
        <p14:creationId xmlns:p14="http://schemas.microsoft.com/office/powerpoint/2010/main" val="123313340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67508" y="1409700"/>
            <a:ext cx="10970847" cy="5139869"/>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پدیده گرمایش جهانی و اثرات آن بر تراز دریا:</a:t>
            </a:r>
            <a:endParaRPr lang="en-US" sz="2000" b="1" dirty="0" smtClean="0">
              <a:solidFill>
                <a:srgbClr val="FF0000"/>
              </a:solidFill>
              <a:cs typeface="B Nazanin" panose="00000400000000000000" pitchFamily="2" charset="-78"/>
            </a:endParaRPr>
          </a:p>
          <a:p>
            <a:pPr algn="r" rtl="1"/>
            <a:endParaRPr lang="fa-IR" sz="2000" b="1" dirty="0" smtClean="0">
              <a:solidFill>
                <a:srgbClr val="FF0000"/>
              </a:solidFill>
              <a:cs typeface="B Nazanin" panose="00000400000000000000" pitchFamily="2" charset="-78"/>
            </a:endParaRPr>
          </a:p>
          <a:p>
            <a:pPr algn="r" rtl="1"/>
            <a:r>
              <a:rPr lang="fa-IR" sz="1600" dirty="0">
                <a:cs typeface="B Nazanin" panose="00000400000000000000" pitchFamily="2" charset="-78"/>
              </a:rPr>
              <a:t>گرمایش جهانی به افزایش بلندمدت میانگین دمای کره زمین اطلاق می‌شود که عمدتاً ناشی از فعالیت‌های انسانی، به ویژه سوزاندن سوخت‌های فسیلی و افزایش غلظت گازهای گلخانه‌ای در جو است</a:t>
            </a:r>
            <a:r>
              <a:rPr lang="fa-IR" sz="1600" dirty="0" smtClean="0">
                <a:cs typeface="B Nazanin" panose="00000400000000000000" pitchFamily="2" charset="-78"/>
              </a:rPr>
              <a:t>.</a:t>
            </a:r>
            <a:endParaRPr lang="en-US" sz="1600" dirty="0" smtClean="0">
              <a:cs typeface="B Nazanin" panose="00000400000000000000" pitchFamily="2" charset="-78"/>
            </a:endParaRPr>
          </a:p>
          <a:p>
            <a:pPr algn="r" rtl="1"/>
            <a:r>
              <a:rPr lang="fa-IR" sz="1600" dirty="0" smtClean="0">
                <a:cs typeface="B Nazanin" panose="00000400000000000000" pitchFamily="2" charset="-78"/>
              </a:rPr>
              <a:t> </a:t>
            </a:r>
            <a:r>
              <a:rPr lang="fa-IR" sz="1600" dirty="0">
                <a:cs typeface="B Nazanin" panose="00000400000000000000" pitchFamily="2" charset="-78"/>
              </a:rPr>
              <a:t>اقیانوس‌ها بیش از ۹۰٪ این گرمای اضافی را جذب کرده‌اند که این امر منجر به دو مکانیسم اصلی برای بالا آمدن سطح آب دریاها شده است</a:t>
            </a:r>
            <a:r>
              <a:rPr lang="fa-IR" sz="1600" dirty="0" smtClean="0">
                <a:cs typeface="B Nazanin" panose="00000400000000000000" pitchFamily="2" charset="-78"/>
              </a:rPr>
              <a:t>.</a:t>
            </a:r>
          </a:p>
          <a:p>
            <a:pPr algn="r" rtl="1"/>
            <a:endParaRPr lang="fa-IR" sz="1600" dirty="0">
              <a:cs typeface="B Nazanin" panose="00000400000000000000" pitchFamily="2" charset="-78"/>
            </a:endParaRPr>
          </a:p>
          <a:p>
            <a:pPr algn="just" rtl="1"/>
            <a:r>
              <a:rPr lang="fa-IR" sz="1600" dirty="0" smtClean="0">
                <a:cs typeface="B Nazanin" panose="00000400000000000000" pitchFamily="2" charset="-78"/>
              </a:rPr>
              <a:t>۱</a:t>
            </a:r>
            <a:r>
              <a:rPr lang="fa-IR" sz="1600" dirty="0">
                <a:cs typeface="B Nazanin" panose="00000400000000000000" pitchFamily="2" charset="-78"/>
              </a:rPr>
              <a:t>. انبساط حرارتی آب اقیانوس‌ها (اثر استریک)این عامل، اصلی‌ترین دلیل افزایش تراز آب دریا در قرن بیستم بوده است</a:t>
            </a:r>
            <a:r>
              <a:rPr lang="fa-IR" sz="1600" dirty="0" smtClean="0">
                <a:cs typeface="B Nazanin" panose="00000400000000000000" pitchFamily="2" charset="-78"/>
              </a:rPr>
              <a:t>.</a:t>
            </a:r>
            <a:endParaRPr lang="en-US" sz="1600" dirty="0" smtClean="0">
              <a:cs typeface="B Nazanin" panose="00000400000000000000" pitchFamily="2" charset="-78"/>
            </a:endParaRPr>
          </a:p>
          <a:p>
            <a:pPr algn="just" rtl="1"/>
            <a:r>
              <a:rPr lang="fa-IR" sz="1600" dirty="0" smtClean="0">
                <a:cs typeface="B Nazanin" panose="00000400000000000000" pitchFamily="2" charset="-78"/>
              </a:rPr>
              <a:t>مفهوم </a:t>
            </a:r>
            <a:r>
              <a:rPr lang="fa-IR" sz="1600" dirty="0">
                <a:cs typeface="B Nazanin" panose="00000400000000000000" pitchFamily="2" charset="-78"/>
              </a:rPr>
              <a:t>فیزیکی: آب، مانند اکثر مواد، با افزایش دما منبسط می‌شود و حجم بیشتری را اشغال می‌کند. از آنجایی که اقیانوس‌ها حجم عظیمی از گرمای اضافی اتمسفر را جذب کرده‌اند، دمای کلی آن‌ها افزایش یافته و در نتیجه منبسط شده‌اند. این پدیده که به آن اثر استریک </a:t>
            </a:r>
            <a:r>
              <a:rPr lang="fa-IR" sz="1600" dirty="0" smtClean="0">
                <a:cs typeface="B Nazanin" panose="00000400000000000000" pitchFamily="2" charset="-78"/>
              </a:rPr>
              <a:t>می‌گویند</a:t>
            </a:r>
            <a:r>
              <a:rPr lang="fa-IR" sz="1600" dirty="0">
                <a:cs typeface="B Nazanin" panose="00000400000000000000" pitchFamily="2" charset="-78"/>
              </a:rPr>
              <a:t>، باعث بالا آمدن سطح آب دریاها می‌شود بدون آنکه جرمی به آن‌ها اضافه </a:t>
            </a:r>
            <a:r>
              <a:rPr lang="fa-IR" sz="1600" dirty="0" smtClean="0">
                <a:cs typeface="B Nazanin" panose="00000400000000000000" pitchFamily="2" charset="-78"/>
              </a:rPr>
              <a:t>شود. می‌توان </a:t>
            </a:r>
            <a:r>
              <a:rPr lang="fa-IR" sz="1600" dirty="0">
                <a:cs typeface="B Nazanin" panose="00000400000000000000" pitchFamily="2" charset="-78"/>
              </a:rPr>
              <a:t>با استفاده از داده‌های ماهواره‌ای، آنومالی تراز دریا </a:t>
            </a:r>
            <a:r>
              <a:rPr lang="fa-IR" sz="1600" dirty="0" smtClean="0">
                <a:cs typeface="B Nazanin" panose="00000400000000000000" pitchFamily="2" charset="-78"/>
              </a:rPr>
              <a:t>را </a:t>
            </a:r>
            <a:r>
              <a:rPr lang="fa-IR" sz="1600" dirty="0">
                <a:cs typeface="B Nazanin" panose="00000400000000000000" pitchFamily="2" charset="-78"/>
              </a:rPr>
              <a:t>به دو بخش استریک (ناشی از دما و شوری) و غیر استریک (ناشی از تغییر جرم) تفکیک کرد</a:t>
            </a:r>
            <a:r>
              <a:rPr lang="fa-IR" sz="1600" dirty="0" smtClean="0">
                <a:cs typeface="B Nazanin" panose="00000400000000000000" pitchFamily="2" charset="-78"/>
              </a:rPr>
              <a:t>.</a:t>
            </a:r>
            <a:endParaRPr lang="en-US" sz="1600" dirty="0" smtClean="0">
              <a:cs typeface="B Nazanin" panose="00000400000000000000" pitchFamily="2" charset="-78"/>
            </a:endParaRPr>
          </a:p>
          <a:p>
            <a:pPr algn="just" rtl="1"/>
            <a:r>
              <a:rPr lang="fa-IR" sz="1600" dirty="0" smtClean="0">
                <a:cs typeface="B Nazanin" panose="00000400000000000000" pitchFamily="2" charset="-78"/>
              </a:rPr>
              <a:t>پیش‌بینی ها برای </a:t>
            </a:r>
            <a:r>
              <a:rPr lang="fa-IR" sz="1600" dirty="0">
                <a:cs typeface="B Nazanin" panose="00000400000000000000" pitchFamily="2" charset="-78"/>
              </a:rPr>
              <a:t>خلیج فارس </a:t>
            </a:r>
            <a:r>
              <a:rPr lang="fa-IR" sz="1600" dirty="0" smtClean="0">
                <a:cs typeface="B Nazanin" panose="00000400000000000000" pitchFamily="2" charset="-78"/>
              </a:rPr>
              <a:t>بیان می‌کند که </a:t>
            </a:r>
            <a:r>
              <a:rPr lang="fa-IR" sz="1600" dirty="0">
                <a:cs typeface="B Nazanin" panose="00000400000000000000" pitchFamily="2" charset="-78"/>
              </a:rPr>
              <a:t>تا سال ۲۱۰۰، دمای آب خلیج فارس بین ۲ تا ۳.۷ درجه سانتی‌گراد افزایش خواهد یافت. این گرمایش، به ویژه در لایه‌های سطحی، منجر به تقویت لایه‌بندی حرارتی شده و اختلاط عمودی آب را دشوارتر می‌کند</a:t>
            </a:r>
            <a:r>
              <a:rPr lang="fa-IR" sz="1600" dirty="0" smtClean="0">
                <a:cs typeface="B Nazanin" panose="00000400000000000000" pitchFamily="2" charset="-78"/>
              </a:rPr>
              <a:t>.</a:t>
            </a:r>
          </a:p>
          <a:p>
            <a:pPr algn="just" rtl="1"/>
            <a:endParaRPr lang="fa-IR" sz="1600" dirty="0">
              <a:cs typeface="B Nazanin" panose="00000400000000000000" pitchFamily="2" charset="-78"/>
            </a:endParaRPr>
          </a:p>
          <a:p>
            <a:pPr algn="just" rtl="1"/>
            <a:r>
              <a:rPr lang="fa-IR" sz="1600" dirty="0" smtClean="0">
                <a:cs typeface="B Nazanin" panose="00000400000000000000" pitchFamily="2" charset="-78"/>
              </a:rPr>
              <a:t>۲</a:t>
            </a:r>
            <a:r>
              <a:rPr lang="fa-IR" sz="1600" dirty="0">
                <a:cs typeface="B Nazanin" panose="00000400000000000000" pitchFamily="2" charset="-78"/>
              </a:rPr>
              <a:t>. افزایش جرم آب اقیانوس‌ها (ذوب شدن یخ‌ها</a:t>
            </a:r>
            <a:r>
              <a:rPr lang="fa-IR" sz="1600" dirty="0" smtClean="0">
                <a:cs typeface="B Nazanin" panose="00000400000000000000" pitchFamily="2" charset="-78"/>
              </a:rPr>
              <a:t>) این </a:t>
            </a:r>
            <a:r>
              <a:rPr lang="fa-IR" sz="1600" dirty="0">
                <a:cs typeface="B Nazanin" panose="00000400000000000000" pitchFamily="2" charset="-78"/>
              </a:rPr>
              <a:t>عامل در دهه‌های اخیر اهمیت فزاینده‌ای پیدا کرده و پیش‌بینی می‌شود که در آینده به عامل غالب تبدیل شود</a:t>
            </a:r>
            <a:r>
              <a:rPr lang="fa-IR" sz="1600" dirty="0" smtClean="0">
                <a:cs typeface="B Nazanin" panose="00000400000000000000" pitchFamily="2" charset="-78"/>
              </a:rPr>
              <a:t>.</a:t>
            </a:r>
          </a:p>
          <a:p>
            <a:pPr algn="just" rtl="1"/>
            <a:r>
              <a:rPr lang="fa-IR" sz="1600" dirty="0" smtClean="0">
                <a:cs typeface="B Nazanin" panose="00000400000000000000" pitchFamily="2" charset="-78"/>
              </a:rPr>
              <a:t>مفهوم </a:t>
            </a:r>
            <a:r>
              <a:rPr lang="fa-IR" sz="1600" dirty="0">
                <a:cs typeface="B Nazanin" panose="00000400000000000000" pitchFamily="2" charset="-78"/>
              </a:rPr>
              <a:t>فیزیکی: گرمایش جهانی باعث ذوب شدن یخچال‌های طبیعی کوهستانی و صفحات یخی عظیم در گرینلند و قطب جنوب می‌شود. این آب ذوب‌شده که قبلاً روی خشکی ذخیره شده بود، وارد اقیانوس‌ها شده و به جرم کل آب آن‌ها اضافه می‌کند. این افزایش جرم مستقیماً باعث بالا آمدن سطح آب دریاها می‌شود</a:t>
            </a:r>
            <a:r>
              <a:rPr lang="fa-IR" sz="1600" dirty="0" smtClean="0">
                <a:cs typeface="B Nazanin" panose="00000400000000000000" pitchFamily="2" charset="-78"/>
              </a:rPr>
              <a:t>. نکته </a:t>
            </a:r>
            <a:r>
              <a:rPr lang="fa-IR" sz="1600" dirty="0">
                <a:cs typeface="B Nazanin" panose="00000400000000000000" pitchFamily="2" charset="-78"/>
              </a:rPr>
              <a:t>مهم: ذوب شدن یخ‌های شناور دریایی (مانند یخ‌های قطب شمال) تأثیر چندانی بر افزایش تراز آب ندارد، زیرا این یخ‌ها از قبل در آب شناور بوده و حجم معادل خود را جابجا کرده‌اند (اصل ارشمیدس</a:t>
            </a:r>
            <a:r>
              <a:rPr lang="fa-IR" sz="1600" dirty="0" smtClean="0">
                <a:cs typeface="B Nazanin" panose="00000400000000000000" pitchFamily="2" charset="-78"/>
              </a:rPr>
              <a:t>). </a:t>
            </a:r>
          </a:p>
          <a:p>
            <a:pPr algn="just" rtl="1"/>
            <a:endParaRPr lang="fa-IR" sz="1600" dirty="0">
              <a:cs typeface="B Nazanin" panose="00000400000000000000" pitchFamily="2" charset="-78"/>
            </a:endParaRPr>
          </a:p>
          <a:p>
            <a:pPr algn="just" rtl="1"/>
            <a:r>
              <a:rPr lang="fa-IR" sz="1600" dirty="0" smtClean="0">
                <a:cs typeface="B Nazanin" panose="00000400000000000000" pitchFamily="2" charset="-78"/>
              </a:rPr>
              <a:t>مؤلفه </a:t>
            </a:r>
            <a:r>
              <a:rPr lang="fa-IR" sz="1600" dirty="0">
                <a:cs typeface="B Nazanin" panose="00000400000000000000" pitchFamily="2" charset="-78"/>
              </a:rPr>
              <a:t>غیر استریک (یا جرمی) افزایش تراز آب، با استفاده از داده‌های ثقل‌سنجی ماهواره‌ای </a:t>
            </a:r>
            <a:r>
              <a:rPr lang="en-US" sz="1600" dirty="0">
                <a:cs typeface="B Nazanin" panose="00000400000000000000" pitchFamily="2" charset="-78"/>
              </a:rPr>
              <a:t> </a:t>
            </a:r>
            <a:r>
              <a:rPr lang="en-US" sz="1600" dirty="0" smtClean="0">
                <a:latin typeface="Times New Roman" panose="02020603050405020304" pitchFamily="18" charset="0"/>
                <a:cs typeface="Times New Roman" panose="02020603050405020304" pitchFamily="18" charset="0"/>
              </a:rPr>
              <a:t>GRACE</a:t>
            </a:r>
            <a:r>
              <a:rPr lang="fa-IR" sz="1600" dirty="0" smtClean="0">
                <a:cs typeface="B Nazanin" panose="00000400000000000000" pitchFamily="2" charset="-78"/>
              </a:rPr>
              <a:t>اندازه‌گیری </a:t>
            </a:r>
            <a:r>
              <a:rPr lang="fa-IR" sz="1600" dirty="0">
                <a:cs typeface="B Nazanin" panose="00000400000000000000" pitchFamily="2" charset="-78"/>
              </a:rPr>
              <a:t>می‌شود. این ماهواره‌ها می‌توانند جابجایی جرم آب ناشی از ذوب یخ‌ها را در سراسر کره زمین پایش کنند.</a:t>
            </a:r>
            <a:endParaRPr lang="fa-IR" sz="1600" dirty="0" smtClean="0">
              <a:cs typeface="B Nazanin" panose="00000400000000000000" pitchFamily="2" charset="-78"/>
            </a:endParaRPr>
          </a:p>
        </p:txBody>
      </p:sp>
      <p:sp>
        <p:nvSpPr>
          <p:cNvPr id="9" name="8-Point Star 8"/>
          <p:cNvSpPr/>
          <p:nvPr/>
        </p:nvSpPr>
        <p:spPr>
          <a:xfrm>
            <a:off x="216878" y="6086229"/>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40</a:t>
            </a:r>
            <a:endParaRPr lang="en-US" dirty="0">
              <a:cs typeface="B Nazanin" panose="00000400000000000000" pitchFamily="2" charset="-78"/>
            </a:endParaRPr>
          </a:p>
        </p:txBody>
      </p:sp>
    </p:spTree>
    <p:extLst>
      <p:ext uri="{BB962C8B-B14F-4D97-AF65-F5344CB8AC3E}">
        <p14:creationId xmlns:p14="http://schemas.microsoft.com/office/powerpoint/2010/main" val="307315144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4154984"/>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پدیده گرمایش جهانی و اثرات آن بر تراز دریا:</a:t>
            </a:r>
          </a:p>
          <a:p>
            <a:pPr algn="r" rtl="1"/>
            <a:endParaRPr lang="fa-IR" sz="2000" b="1" dirty="0" smtClean="0">
              <a:solidFill>
                <a:srgbClr val="FF0000"/>
              </a:solidFill>
              <a:cs typeface="B Nazanin" panose="00000400000000000000" pitchFamily="2" charset="-78"/>
            </a:endParaRPr>
          </a:p>
          <a:p>
            <a:pPr algn="r" rtl="1"/>
            <a:r>
              <a:rPr lang="fa-IR" sz="1600" dirty="0" smtClean="0">
                <a:cs typeface="B Nazanin" panose="00000400000000000000" pitchFamily="2" charset="-78"/>
              </a:rPr>
              <a:t>بالا </a:t>
            </a:r>
            <a:r>
              <a:rPr lang="fa-IR" sz="1600" dirty="0">
                <a:cs typeface="B Nazanin" panose="00000400000000000000" pitchFamily="2" charset="-78"/>
              </a:rPr>
              <a:t>آمدن سطح آب دریاها صرفاً یک عدد آماری نیست، بلکه پیامدهای جدی برای جوامع انسانی و اکوسیستم‌های ساحلی دارد</a:t>
            </a:r>
            <a:r>
              <a:rPr lang="fa-IR" sz="1600" dirty="0" smtClean="0">
                <a:cs typeface="B Nazanin" panose="00000400000000000000" pitchFamily="2" charset="-78"/>
              </a:rPr>
              <a:t>:</a:t>
            </a:r>
          </a:p>
          <a:p>
            <a:pPr marL="285750" indent="-285750" algn="r" rtl="1">
              <a:buFont typeface="Wingdings" panose="05000000000000000000" pitchFamily="2" charset="2"/>
              <a:buChar char="Ø"/>
            </a:pPr>
            <a:r>
              <a:rPr lang="fa-IR" sz="1600" dirty="0" smtClean="0">
                <a:cs typeface="B Nazanin" panose="00000400000000000000" pitchFamily="2" charset="-78"/>
              </a:rPr>
              <a:t>سیلاب‌های </a:t>
            </a:r>
            <a:r>
              <a:rPr lang="fa-IR" sz="1600" dirty="0">
                <a:cs typeface="B Nazanin" panose="00000400000000000000" pitchFamily="2" charset="-78"/>
              </a:rPr>
              <a:t>ساحلی و فرسایش: افزایش سطح آب باعث می‌شود که سیلاب‌های ناشی از طوفان و جزرومدهای شدید، مناطق وسیع‌تری از سواحل را در بر گیرند و فرسایش خطوط ساحلی را تشدید کنند</a:t>
            </a:r>
            <a:r>
              <a:rPr lang="fa-IR" sz="1600" dirty="0" smtClean="0">
                <a:cs typeface="B Nazanin" panose="00000400000000000000" pitchFamily="2" charset="-78"/>
              </a:rPr>
              <a:t>.</a:t>
            </a:r>
          </a:p>
          <a:p>
            <a:pPr marL="285750" indent="-285750" algn="r" rtl="1">
              <a:buFont typeface="Wingdings" panose="05000000000000000000" pitchFamily="2" charset="2"/>
              <a:buChar char="Ø"/>
            </a:pPr>
            <a:r>
              <a:rPr lang="fa-IR" sz="1600" dirty="0" smtClean="0">
                <a:cs typeface="B Nazanin" panose="00000400000000000000" pitchFamily="2" charset="-78"/>
              </a:rPr>
              <a:t>شور </a:t>
            </a:r>
            <a:r>
              <a:rPr lang="fa-IR" sz="1600" dirty="0">
                <a:cs typeface="B Nazanin" panose="00000400000000000000" pitchFamily="2" charset="-78"/>
              </a:rPr>
              <a:t>شدن منابع آب شیرین: نفوذ آب شور دریا به سفره‌های آب زیرزمینی ساحلی و خورها (مصب رودخانه‌ها) می‌تواند منابع آب شیرین مورد نیاز برای کشاورزی و شرب را آلوده کند</a:t>
            </a:r>
            <a:r>
              <a:rPr lang="fa-IR" sz="1600" dirty="0" smtClean="0">
                <a:cs typeface="B Nazanin" panose="00000400000000000000" pitchFamily="2" charset="-78"/>
              </a:rPr>
              <a:t>.</a:t>
            </a:r>
          </a:p>
          <a:p>
            <a:pPr marL="285750" indent="-285750" algn="r" rtl="1">
              <a:buFont typeface="Wingdings" panose="05000000000000000000" pitchFamily="2" charset="2"/>
              <a:buChar char="Ø"/>
            </a:pPr>
            <a:r>
              <a:rPr lang="fa-IR" sz="1600" dirty="0" smtClean="0">
                <a:cs typeface="B Nazanin" panose="00000400000000000000" pitchFamily="2" charset="-78"/>
              </a:rPr>
              <a:t>تهدید </a:t>
            </a:r>
            <a:r>
              <a:rPr lang="fa-IR" sz="1600" dirty="0">
                <a:cs typeface="B Nazanin" panose="00000400000000000000" pitchFamily="2" charset="-78"/>
              </a:rPr>
              <a:t>اکوسیستم‌های ساحلی: زیستگاه‌های حساسی مانند جنگل‌های حرا (مانگرو) و صخره‌های مرجانی که </a:t>
            </a:r>
            <a:r>
              <a:rPr lang="fa-IR" sz="1600" dirty="0" smtClean="0">
                <a:cs typeface="B Nazanin" panose="00000400000000000000" pitchFamily="2" charset="-78"/>
              </a:rPr>
              <a:t>در </a:t>
            </a:r>
            <a:r>
              <a:rPr lang="fa-IR" sz="1600" dirty="0">
                <a:cs typeface="B Nazanin" panose="00000400000000000000" pitchFamily="2" charset="-78"/>
              </a:rPr>
              <a:t>خلیج فارس </a:t>
            </a:r>
            <a:r>
              <a:rPr lang="fa-IR" sz="1600" dirty="0" smtClean="0">
                <a:cs typeface="B Nazanin" panose="00000400000000000000" pitchFamily="2" charset="-78"/>
              </a:rPr>
              <a:t>به </a:t>
            </a:r>
            <a:r>
              <a:rPr lang="fa-IR" sz="1600" dirty="0">
                <a:cs typeface="B Nazanin" panose="00000400000000000000" pitchFamily="2" charset="-78"/>
              </a:rPr>
              <a:t>شدت در معرض خطر قرار دارند. این اکوسیستم‌ها نمی‌توانند به سرعت با افزایش عمق آب سازگار </a:t>
            </a:r>
            <a:r>
              <a:rPr lang="fa-IR" sz="1600" dirty="0" smtClean="0">
                <a:cs typeface="B Nazanin" panose="00000400000000000000" pitchFamily="2" charset="-78"/>
              </a:rPr>
              <a:t>شوند.</a:t>
            </a:r>
            <a:endParaRPr lang="en-US" sz="1600" dirty="0">
              <a:cs typeface="B Nazanin" panose="00000400000000000000" pitchFamily="2" charset="-78"/>
            </a:endParaRPr>
          </a:p>
          <a:p>
            <a:pPr marL="285750" indent="-285750" algn="r" rtl="1">
              <a:buFont typeface="Wingdings" panose="05000000000000000000" pitchFamily="2" charset="2"/>
              <a:buChar char="Ø"/>
            </a:pPr>
            <a:r>
              <a:rPr lang="fa-IR" sz="1600" dirty="0" smtClean="0">
                <a:cs typeface="B Nazanin" panose="00000400000000000000" pitchFamily="2" charset="-78"/>
              </a:rPr>
              <a:t>خطر </a:t>
            </a:r>
            <a:r>
              <a:rPr lang="fa-IR" sz="1600" dirty="0">
                <a:cs typeface="B Nazanin" panose="00000400000000000000" pitchFamily="2" charset="-78"/>
              </a:rPr>
              <a:t>برای زیرساخت‌ها و جمعیت: حدود یک چهارم جمعیت ایران در نواحی ساحلی زندگی می‌کنند. بالا آمدن سطح آب، زیرساخت‌های حیاتی مانند بنادر، جاده‌ها، نیروگاه‌ها و مناطق مسکونی را در معرض خطر قرار می‌دهد</a:t>
            </a:r>
            <a:r>
              <a:rPr lang="fa-IR" sz="1600" dirty="0" smtClean="0">
                <a:cs typeface="B Nazanin" panose="00000400000000000000" pitchFamily="2" charset="-78"/>
              </a:rPr>
              <a:t>.</a:t>
            </a:r>
            <a:endParaRPr lang="en-US" sz="1600" dirty="0" smtClean="0">
              <a:cs typeface="B Nazanin" panose="00000400000000000000" pitchFamily="2" charset="-78"/>
            </a:endParaRPr>
          </a:p>
          <a:p>
            <a:pPr marL="285750" indent="-285750" algn="r" rtl="1">
              <a:buFont typeface="Wingdings" panose="05000000000000000000" pitchFamily="2" charset="2"/>
              <a:buChar char="Ø"/>
            </a:pPr>
            <a:r>
              <a:rPr lang="fa-IR" sz="1600" dirty="0" smtClean="0">
                <a:cs typeface="B Nazanin" panose="00000400000000000000" pitchFamily="2" charset="-78"/>
              </a:rPr>
              <a:t>یک </a:t>
            </a:r>
            <a:r>
              <a:rPr lang="fa-IR" sz="1600" dirty="0">
                <a:cs typeface="B Nazanin" panose="00000400000000000000" pitchFamily="2" charset="-78"/>
              </a:rPr>
              <a:t>مورد خاص: </a:t>
            </a:r>
            <a:r>
              <a:rPr lang="fa-IR" sz="1600" dirty="0" smtClean="0">
                <a:cs typeface="B Nazanin" panose="00000400000000000000" pitchFamily="2" charset="-78"/>
              </a:rPr>
              <a:t>دریاچه </a:t>
            </a:r>
            <a:r>
              <a:rPr lang="fa-IR" sz="1600" dirty="0">
                <a:cs typeface="B Nazanin" panose="00000400000000000000" pitchFamily="2" charset="-78"/>
              </a:rPr>
              <a:t>خزر به عنوان یک حوضه بسته، از قوانین جهانی تراز آب دریا پیروی نمی‌کند. تراز آب آن مستقیماً به ذوب یخ‌های قطبی یا انبساط حرارتی اقیانوس‌ها وابسته نیست. در عوض، تراز آب خزر یک شاخص حساس برای تغییرات اقلیم منطقه‌ای است و به تعادل بین دو عامل بستگی دارد</a:t>
            </a:r>
            <a:r>
              <a:rPr lang="fa-IR" sz="1600" dirty="0" smtClean="0">
                <a:cs typeface="B Nazanin" panose="00000400000000000000" pitchFamily="2" charset="-78"/>
              </a:rPr>
              <a:t>:</a:t>
            </a:r>
            <a:r>
              <a:rPr lang="en-US" sz="1600" dirty="0" smtClean="0">
                <a:cs typeface="B Nazanin" panose="00000400000000000000" pitchFamily="2" charset="-78"/>
              </a:rPr>
              <a:t> </a:t>
            </a:r>
            <a:r>
              <a:rPr lang="fa-IR" sz="1600" dirty="0" smtClean="0">
                <a:cs typeface="B Nazanin" panose="00000400000000000000" pitchFamily="2" charset="-78"/>
              </a:rPr>
              <a:t>ورودی </a:t>
            </a:r>
            <a:r>
              <a:rPr lang="fa-IR" sz="1600" dirty="0">
                <a:cs typeface="B Nazanin" panose="00000400000000000000" pitchFamily="2" charset="-78"/>
              </a:rPr>
              <a:t>آب از رودخانه‌ها (عمدتاً رود ولگا) که به الگوهای بارش در حوضه آبریز آن وابسته است.میزان تبخیر از سطح دریا که با افزایش دما و سرعت باد تشدید می‌شود.بنابراین، گرمایش جهانی می‌تواند از طریق افزایش تبخیر (کاهش تراز) و تغییر در الگوی بارش در روسیه (افزایش یا کاهش ورودی رود ولگا)، نوسانات شدیدی را در تراز آب دریای خزر ایجاد کند که پیامدهای خاص خود را برای کشورهای حاشیه آن دارد.</a:t>
            </a:r>
            <a:endParaRPr lang="fa-IR" sz="1600" dirty="0" smtClean="0">
              <a:cs typeface="B Nazanin" panose="00000400000000000000" pitchFamily="2" charset="-78"/>
            </a:endParaRPr>
          </a:p>
        </p:txBody>
      </p:sp>
      <p:sp>
        <p:nvSpPr>
          <p:cNvPr id="9" name="8-Point Star 8"/>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41</a:t>
            </a:r>
            <a:endParaRPr lang="en-US" dirty="0">
              <a:cs typeface="B Nazanin" panose="00000400000000000000" pitchFamily="2" charset="-78"/>
            </a:endParaRPr>
          </a:p>
        </p:txBody>
      </p:sp>
    </p:spTree>
    <p:extLst>
      <p:ext uri="{BB962C8B-B14F-4D97-AF65-F5344CB8AC3E}">
        <p14:creationId xmlns:p14="http://schemas.microsoft.com/office/powerpoint/2010/main" val="208246645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3908762"/>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پدیده گرمایش جهانی و اثرات آن بر تراز دریا:</a:t>
            </a:r>
          </a:p>
          <a:p>
            <a:pPr algn="r" rtl="1"/>
            <a:endParaRPr lang="fa-IR" sz="2000" b="1" dirty="0" smtClean="0">
              <a:solidFill>
                <a:srgbClr val="FF0000"/>
              </a:solidFill>
              <a:cs typeface="B Nazanin" panose="00000400000000000000" pitchFamily="2" charset="-78"/>
            </a:endParaRPr>
          </a:p>
          <a:p>
            <a:pPr algn="just" rtl="1"/>
            <a:r>
              <a:rPr lang="fa-IR" sz="1600" dirty="0" smtClean="0">
                <a:cs typeface="B Nazanin" panose="00000400000000000000" pitchFamily="2" charset="-78"/>
              </a:rPr>
              <a:t>دریاچه </a:t>
            </a:r>
            <a:r>
              <a:rPr lang="fa-IR" sz="1600" dirty="0">
                <a:cs typeface="B Nazanin" panose="00000400000000000000" pitchFamily="2" charset="-78"/>
              </a:rPr>
              <a:t>خزر صرفاً یک پهنه آبی بزرگ نیست؛ بلکه یک آزمایشگاه طبیعی منحصربه‌فرد برای مطالعه تغییرات اقلیمی منطقه‌ای است و دینامیک آن با اقیانوس‌های آزاد تفاوت‌های بنیادین دارد</a:t>
            </a:r>
            <a:r>
              <a:rPr lang="fa-IR" sz="1600" dirty="0" smtClean="0">
                <a:cs typeface="B Nazanin" panose="00000400000000000000" pitchFamily="2" charset="-78"/>
              </a:rPr>
              <a:t>. این </a:t>
            </a:r>
            <a:r>
              <a:rPr lang="fa-IR" sz="1600" dirty="0">
                <a:cs typeface="B Nazanin" panose="00000400000000000000" pitchFamily="2" charset="-78"/>
              </a:rPr>
              <a:t>ویژگی کلیدی، رفتار آن را کاملاً متمایز </a:t>
            </a:r>
            <a:r>
              <a:rPr lang="fa-IR" sz="1600" dirty="0" smtClean="0">
                <a:cs typeface="B Nazanin" panose="00000400000000000000" pitchFamily="2" charset="-78"/>
              </a:rPr>
              <a:t>می‌کند.</a:t>
            </a:r>
          </a:p>
          <a:p>
            <a:pPr algn="just" rtl="1"/>
            <a:r>
              <a:rPr lang="fa-IR" sz="1600" dirty="0" smtClean="0">
                <a:cs typeface="B Nazanin" panose="00000400000000000000" pitchFamily="2" charset="-78"/>
              </a:rPr>
              <a:t>تراز </a:t>
            </a:r>
            <a:r>
              <a:rPr lang="fa-IR" sz="1600" dirty="0">
                <a:cs typeface="B Nazanin" panose="00000400000000000000" pitchFamily="2" charset="-78"/>
              </a:rPr>
              <a:t>آب مستقل از اقیانوس جهانی: بالا آمدن جهانی سطح آب دریاها (ناشی از ذوب یخ‌های قطبی و انبساط حرارتی اقیانوس‌ها) تأثیری بر تراز آب خزر ندارد</a:t>
            </a:r>
            <a:r>
              <a:rPr lang="fa-IR" sz="1600" dirty="0" smtClean="0">
                <a:cs typeface="B Nazanin" panose="00000400000000000000" pitchFamily="2" charset="-78"/>
              </a:rPr>
              <a:t>.</a:t>
            </a:r>
          </a:p>
          <a:p>
            <a:pPr algn="just" rtl="1"/>
            <a:r>
              <a:rPr lang="fa-IR" sz="1600" dirty="0" smtClean="0">
                <a:cs typeface="B Nazanin" panose="00000400000000000000" pitchFamily="2" charset="-78"/>
              </a:rPr>
              <a:t>شاخص </a:t>
            </a:r>
            <a:r>
              <a:rPr lang="fa-IR" sz="1600" dirty="0">
                <a:cs typeface="B Nazanin" panose="00000400000000000000" pitchFamily="2" charset="-78"/>
              </a:rPr>
              <a:t>حساس اقلیم منطقه‌ای: تراز آب خزر به طور مستقیم به تعادل بین میزان آب ورودی از رودخانه‌ها و میزان تبخیر از سطح دریا وابسته است. این دو عامل خودشان به شدت تحت تأثیر الگوهای بارش و دما در حوضه آبریز وسیع این دریا هستند. بنابراین، نوسانات تراز آب خزر، آینه‌ای تمام‌نما از تغییرات اقلیمی در یک منطقه بزرگ از اوراسیا است</a:t>
            </a:r>
            <a:r>
              <a:rPr lang="fa-IR" sz="1600" dirty="0" smtClean="0">
                <a:cs typeface="B Nazanin" panose="00000400000000000000" pitchFamily="2" charset="-78"/>
              </a:rPr>
              <a:t>.</a:t>
            </a:r>
          </a:p>
          <a:p>
            <a:pPr marL="285750" indent="-285750" algn="just" rtl="1">
              <a:buFont typeface="Wingdings" panose="05000000000000000000" pitchFamily="2" charset="2"/>
              <a:buChar char="Ø"/>
            </a:pPr>
            <a:r>
              <a:rPr lang="fa-IR" sz="1600" dirty="0" smtClean="0">
                <a:cs typeface="B Nazanin" panose="00000400000000000000" pitchFamily="2" charset="-78"/>
              </a:rPr>
              <a:t>در </a:t>
            </a:r>
            <a:r>
              <a:rPr lang="fa-IR" sz="1600" dirty="0">
                <a:cs typeface="B Nazanin" panose="00000400000000000000" pitchFamily="2" charset="-78"/>
              </a:rPr>
              <a:t>خزرجریان‌های پیچیده سطحی و عمقی </a:t>
            </a:r>
            <a:r>
              <a:rPr lang="fa-IR" sz="1600" dirty="0" smtClean="0">
                <a:cs typeface="B Nazanin" panose="00000400000000000000" pitchFamily="2" charset="-78"/>
              </a:rPr>
              <a:t>توسط </a:t>
            </a:r>
            <a:r>
              <a:rPr lang="fa-IR" sz="1600" dirty="0">
                <a:cs typeface="B Nazanin" panose="00000400000000000000" pitchFamily="2" charset="-78"/>
              </a:rPr>
              <a:t>ترکیبی از چند نیروی اصلی به حرکت در </a:t>
            </a:r>
            <a:r>
              <a:rPr lang="fa-IR" sz="1600" dirty="0" smtClean="0">
                <a:cs typeface="B Nazanin" panose="00000400000000000000" pitchFamily="2" charset="-78"/>
              </a:rPr>
              <a:t>می‌آیند:</a:t>
            </a:r>
          </a:p>
          <a:p>
            <a:pPr algn="just" rtl="1"/>
            <a:r>
              <a:rPr lang="fa-IR" sz="1600" dirty="0" smtClean="0">
                <a:cs typeface="B Nazanin" panose="00000400000000000000" pitchFamily="2" charset="-78"/>
              </a:rPr>
              <a:t>1. باد </a:t>
            </a:r>
            <a:r>
              <a:rPr lang="fa-IR" sz="1600" dirty="0">
                <a:cs typeface="B Nazanin" panose="00000400000000000000" pitchFamily="2" charset="-78"/>
              </a:rPr>
              <a:t>نیروی محرکه اصلی جریانات سطحی است.در بخش شمالی و کم‌عمق، جریان‌ها تقریباً به طور کامل از الگوی باد پیروی می‌کنند</a:t>
            </a:r>
            <a:r>
              <a:rPr lang="fa-IR" sz="1600" dirty="0" smtClean="0">
                <a:cs typeface="B Nazanin" panose="00000400000000000000" pitchFamily="2" charset="-78"/>
              </a:rPr>
              <a:t>. در </a:t>
            </a:r>
            <a:r>
              <a:rPr lang="fa-IR" sz="1600" dirty="0">
                <a:cs typeface="B Nazanin" panose="00000400000000000000" pitchFamily="2" charset="-78"/>
              </a:rPr>
              <a:t>بخش‌های میانی و جنوبی، بادهای غالب باعث شکل‌گیری گرداب‌های </a:t>
            </a:r>
            <a:r>
              <a:rPr lang="fa-IR" sz="1600" dirty="0" smtClean="0">
                <a:cs typeface="B Nazanin" panose="00000400000000000000" pitchFamily="2" charset="-78"/>
              </a:rPr>
              <a:t>بزرگ </a:t>
            </a:r>
            <a:r>
              <a:rPr lang="fa-IR" sz="1600" dirty="0">
                <a:cs typeface="B Nazanin" panose="00000400000000000000" pitchFamily="2" charset="-78"/>
              </a:rPr>
              <a:t>و پایداری می‌شوند که الگوی کلی گردش آب را تعیین می‌کنند. به طور کلی، یک گردش بزرگ پادساعتگرد (سیکلونیک) در حوضه‌های میانی و جنوبی غالب </a:t>
            </a:r>
            <a:r>
              <a:rPr lang="fa-IR" sz="1600" dirty="0" smtClean="0">
                <a:cs typeface="B Nazanin" panose="00000400000000000000" pitchFamily="2" charset="-78"/>
              </a:rPr>
              <a:t>است.</a:t>
            </a:r>
          </a:p>
          <a:p>
            <a:pPr algn="just" rtl="1"/>
            <a:r>
              <a:rPr lang="fa-IR" sz="1600" dirty="0" smtClean="0">
                <a:cs typeface="B Nazanin" panose="00000400000000000000" pitchFamily="2" charset="-78"/>
              </a:rPr>
              <a:t>2. </a:t>
            </a:r>
            <a:r>
              <a:rPr lang="fa-IR" sz="1600" dirty="0">
                <a:cs typeface="B Nazanin" panose="00000400000000000000" pitchFamily="2" charset="-78"/>
              </a:rPr>
              <a:t>اختلاف چگالی: </a:t>
            </a:r>
            <a:r>
              <a:rPr lang="fa-IR" sz="1600" dirty="0" smtClean="0">
                <a:cs typeface="B Nazanin" panose="00000400000000000000" pitchFamily="2" charset="-78"/>
              </a:rPr>
              <a:t>جریان‌های </a:t>
            </a:r>
            <a:r>
              <a:rPr lang="fa-IR" sz="1600" dirty="0">
                <a:cs typeface="B Nazanin" panose="00000400000000000000" pitchFamily="2" charset="-78"/>
              </a:rPr>
              <a:t>عمقی (</a:t>
            </a:r>
            <a:r>
              <a:rPr lang="fa-IR" sz="1600" dirty="0" smtClean="0">
                <a:cs typeface="B Nazanin" panose="00000400000000000000" pitchFamily="2" charset="-78"/>
              </a:rPr>
              <a:t>ترموهالین</a:t>
            </a:r>
            <a:r>
              <a:rPr lang="fa-IR" sz="1600" dirty="0">
                <a:cs typeface="B Nazanin" panose="00000400000000000000" pitchFamily="2" charset="-78"/>
              </a:rPr>
              <a:t>) </a:t>
            </a:r>
            <a:r>
              <a:rPr lang="fa-IR" sz="1600" dirty="0" smtClean="0">
                <a:cs typeface="B Nazanin" panose="00000400000000000000" pitchFamily="2" charset="-78"/>
              </a:rPr>
              <a:t>موتور </a:t>
            </a:r>
            <a:r>
              <a:rPr lang="fa-IR" sz="1600" dirty="0">
                <a:cs typeface="B Nazanin" panose="00000400000000000000" pitchFamily="2" charset="-78"/>
              </a:rPr>
              <a:t>اصلی گردش آب در </a:t>
            </a:r>
            <a:r>
              <a:rPr lang="fa-IR" sz="1600" dirty="0" smtClean="0">
                <a:cs typeface="B Nazanin" panose="00000400000000000000" pitchFamily="2" charset="-78"/>
              </a:rPr>
              <a:t>اعماق است. </a:t>
            </a:r>
          </a:p>
          <a:p>
            <a:pPr algn="just" rtl="1"/>
            <a:r>
              <a:rPr lang="fa-IR" sz="1600" dirty="0" smtClean="0">
                <a:cs typeface="B Nazanin" panose="00000400000000000000" pitchFamily="2" charset="-78"/>
              </a:rPr>
              <a:t>3. ورودی </a:t>
            </a:r>
            <a:r>
              <a:rPr lang="fa-IR" sz="1600" dirty="0">
                <a:cs typeface="B Nazanin" panose="00000400000000000000" pitchFamily="2" charset="-78"/>
              </a:rPr>
              <a:t>رودخانه‌ها: رودخانه ولگا که به تنهایی حدود ۸۰ تا ۸۵ درصد آب ورودی به خزر را تأمین می‌کند، آب شیرین و سبکی را وارد بخش شمالی می‌کند و یک گرادیان شوری قوی ایجاد می‌کند</a:t>
            </a:r>
            <a:r>
              <a:rPr lang="fa-IR" sz="1600" dirty="0" smtClean="0">
                <a:cs typeface="B Nazanin" panose="00000400000000000000" pitchFamily="2" charset="-78"/>
              </a:rPr>
              <a:t>.</a:t>
            </a:r>
          </a:p>
        </p:txBody>
      </p:sp>
      <p:sp>
        <p:nvSpPr>
          <p:cNvPr id="9" name="8-Point Star 8"/>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42</a:t>
            </a:r>
            <a:endParaRPr lang="en-US" dirty="0">
              <a:cs typeface="B Nazanin" panose="00000400000000000000" pitchFamily="2" charset="-78"/>
            </a:endParaRPr>
          </a:p>
        </p:txBody>
      </p:sp>
    </p:spTree>
    <p:extLst>
      <p:ext uri="{BB962C8B-B14F-4D97-AF65-F5344CB8AC3E}">
        <p14:creationId xmlns:p14="http://schemas.microsoft.com/office/powerpoint/2010/main" val="338159102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73369" y="1746738"/>
            <a:ext cx="10970847" cy="5139869"/>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پدیده گرمایش جهانی و اثرات آن بر تراز دریا:</a:t>
            </a:r>
          </a:p>
          <a:p>
            <a:pPr algn="just" rtl="1"/>
            <a:r>
              <a:rPr lang="fa-IR" sz="1600" b="1" dirty="0">
                <a:solidFill>
                  <a:srgbClr val="00B050"/>
                </a:solidFill>
                <a:cs typeface="B Nazanin" panose="00000400000000000000" pitchFamily="2" charset="-78"/>
              </a:rPr>
              <a:t>نوار نقاله بزرگ دریای خزر: </a:t>
            </a:r>
            <a:r>
              <a:rPr lang="fa-IR" sz="1600" dirty="0">
                <a:cs typeface="B Nazanin" panose="00000400000000000000" pitchFamily="2" charset="-78"/>
              </a:rPr>
              <a:t>گردش عمقی آب یکی از شگفت‌انگیزترین ویژگی‌های دینامیکی </a:t>
            </a:r>
            <a:r>
              <a:rPr lang="fa-IR" sz="1600" dirty="0" smtClean="0">
                <a:cs typeface="B Nazanin" panose="00000400000000000000" pitchFamily="2" charset="-78"/>
              </a:rPr>
              <a:t>دریاچه </a:t>
            </a:r>
            <a:r>
              <a:rPr lang="fa-IR" sz="1600" dirty="0">
                <a:cs typeface="B Nazanin" panose="00000400000000000000" pitchFamily="2" charset="-78"/>
              </a:rPr>
              <a:t>خزر، وجود یک سیستم گردش عمقی قدرتمند است که برای سلامت اکولوژیکی آن حیاتی است. </a:t>
            </a:r>
          </a:p>
          <a:p>
            <a:pPr algn="just" rtl="1"/>
            <a:r>
              <a:rPr lang="fa-IR" sz="1600" dirty="0">
                <a:cs typeface="B Nazanin" panose="00000400000000000000" pitchFamily="2" charset="-78"/>
              </a:rPr>
              <a:t>تشکیل آب چگال در شمال: در فصل زمستان، آب‌های کم‌عمق حوضه شمالی به شدت سرد می‌شوند. با تشکیل یخ، نمک از ساختار بلوری یخ خارج شده و شوری آب مایع باقی‌مانده را به شدت افزایش می‌دهد.</a:t>
            </a:r>
            <a:r>
              <a:rPr lang="en-US" sz="1600" dirty="0">
                <a:cs typeface="B Nazanin" panose="00000400000000000000" pitchFamily="2" charset="-78"/>
              </a:rPr>
              <a:t> </a:t>
            </a:r>
            <a:r>
              <a:rPr lang="fa-IR" sz="1600" dirty="0">
                <a:cs typeface="B Nazanin" panose="00000400000000000000" pitchFamily="2" charset="-78"/>
              </a:rPr>
              <a:t>این آب بسیار سرد و بسیار شور، به شدت چگال می‌شود</a:t>
            </a:r>
            <a:r>
              <a:rPr lang="fa-IR" sz="1600" dirty="0" smtClean="0">
                <a:cs typeface="B Nazanin" panose="00000400000000000000" pitchFamily="2" charset="-78"/>
              </a:rPr>
              <a:t>. این </a:t>
            </a:r>
            <a:r>
              <a:rPr lang="fa-IR" sz="1600" dirty="0">
                <a:cs typeface="B Nazanin" panose="00000400000000000000" pitchFamily="2" charset="-78"/>
              </a:rPr>
              <a:t>توده آب سنگین، از فلات قاره شمالی به سمت حوضه عمیق‌تر میانی سرازیر می‌شود</a:t>
            </a:r>
            <a:r>
              <a:rPr lang="fa-IR" sz="1600" dirty="0" smtClean="0">
                <a:cs typeface="B Nazanin" panose="00000400000000000000" pitchFamily="2" charset="-78"/>
              </a:rPr>
              <a:t>. این </a:t>
            </a:r>
            <a:r>
              <a:rPr lang="fa-IR" sz="1600" dirty="0">
                <a:cs typeface="B Nazanin" panose="00000400000000000000" pitchFamily="2" charset="-78"/>
              </a:rPr>
              <a:t>جریان عمقی پس از پر کردن حوضه میانی، از روی یک رشته‌کوه زیرآبی به نام آستانه آبشرون که حوضه میانی و جنوبی را از هم جدا می‌کند، سرریز کرده و به اعماق حوضه جنوبی می‌ریزد</a:t>
            </a:r>
            <a:r>
              <a:rPr lang="fa-IR" sz="1600" dirty="0" smtClean="0">
                <a:cs typeface="B Nazanin" panose="00000400000000000000" pitchFamily="2" charset="-78"/>
              </a:rPr>
              <a:t>.</a:t>
            </a:r>
            <a:r>
              <a:rPr lang="en-US" sz="1600" dirty="0" smtClean="0">
                <a:cs typeface="B Nazanin" panose="00000400000000000000" pitchFamily="2" charset="-78"/>
              </a:rPr>
              <a:t> </a:t>
            </a:r>
            <a:r>
              <a:rPr lang="fa-IR" sz="1600" dirty="0" smtClean="0">
                <a:cs typeface="B Nazanin" panose="00000400000000000000" pitchFamily="2" charset="-78"/>
              </a:rPr>
              <a:t>این </a:t>
            </a:r>
            <a:r>
              <a:rPr lang="fa-IR" sz="1600" dirty="0">
                <a:cs typeface="B Nazanin" panose="00000400000000000000" pitchFamily="2" charset="-78"/>
              </a:rPr>
              <a:t>فرآیند، که مشابه یک "آبشار زیرآبی" عمل می‌کند، نقش حیاتی در تهویه آب‌های عمیق دارد. با انتقال آب‌های سطحی غنی از اکسیژن به اعماق، از "مرده" شدن و بی‌اکسیژن شدن لایه‌های زیرین (مانند اتفاقی که در دریای سیاه افتاده) جلوگیری می‌کند</a:t>
            </a:r>
            <a:r>
              <a:rPr lang="fa-IR" sz="1600" dirty="0" smtClean="0">
                <a:cs typeface="B Nazanin" panose="00000400000000000000" pitchFamily="2" charset="-78"/>
              </a:rPr>
              <a:t>.</a:t>
            </a:r>
            <a:r>
              <a:rPr lang="en-US" sz="1600" dirty="0" smtClean="0">
                <a:cs typeface="B Nazanin" panose="00000400000000000000" pitchFamily="2" charset="-78"/>
              </a:rPr>
              <a:t> </a:t>
            </a:r>
          </a:p>
          <a:p>
            <a:pPr algn="just" rtl="1"/>
            <a:endParaRPr lang="en-US" sz="1600" dirty="0" smtClean="0">
              <a:cs typeface="B Nazanin" panose="00000400000000000000" pitchFamily="2" charset="-78"/>
            </a:endParaRPr>
          </a:p>
          <a:p>
            <a:pPr marL="285750" indent="-285750" algn="just" rtl="1">
              <a:buFont typeface="Wingdings" panose="05000000000000000000" pitchFamily="2" charset="2"/>
              <a:buChar char="Ø"/>
            </a:pPr>
            <a:r>
              <a:rPr lang="fa-IR" sz="1600" dirty="0" smtClean="0">
                <a:solidFill>
                  <a:srgbClr val="FF0000"/>
                </a:solidFill>
                <a:cs typeface="B Nazanin" panose="00000400000000000000" pitchFamily="2" charset="-78"/>
              </a:rPr>
              <a:t>دینامیک </a:t>
            </a:r>
            <a:r>
              <a:rPr lang="fa-IR" sz="1600" dirty="0">
                <a:solidFill>
                  <a:srgbClr val="FF0000"/>
                </a:solidFill>
                <a:cs typeface="B Nazanin" panose="00000400000000000000" pitchFamily="2" charset="-78"/>
              </a:rPr>
              <a:t>پیچیده </a:t>
            </a:r>
            <a:r>
              <a:rPr lang="fa-IR" sz="1600" dirty="0" smtClean="0">
                <a:solidFill>
                  <a:srgbClr val="FF0000"/>
                </a:solidFill>
                <a:cs typeface="B Nazanin" panose="00000400000000000000" pitchFamily="2" charset="-78"/>
              </a:rPr>
              <a:t>دریاچه </a:t>
            </a:r>
            <a:r>
              <a:rPr lang="fa-IR" sz="1600" dirty="0">
                <a:solidFill>
                  <a:srgbClr val="FF0000"/>
                </a:solidFill>
                <a:cs typeface="B Nazanin" panose="00000400000000000000" pitchFamily="2" charset="-78"/>
              </a:rPr>
              <a:t>خزر آن را به شدت در برابر تغییرات اقلیم آسیب‌پذیر می‌کند</a:t>
            </a:r>
            <a:r>
              <a:rPr lang="fa-IR" sz="1600" dirty="0" smtClean="0">
                <a:solidFill>
                  <a:srgbClr val="FF0000"/>
                </a:solidFill>
                <a:cs typeface="B Nazanin" panose="00000400000000000000" pitchFamily="2" charset="-78"/>
              </a:rPr>
              <a:t>:</a:t>
            </a:r>
          </a:p>
          <a:p>
            <a:pPr marL="285750" indent="-285750" algn="just" rtl="1">
              <a:buFont typeface="Wingdings" panose="05000000000000000000" pitchFamily="2" charset="2"/>
              <a:buChar char="ü"/>
            </a:pPr>
            <a:r>
              <a:rPr lang="fa-IR" sz="1600" b="1" dirty="0" smtClean="0">
                <a:solidFill>
                  <a:srgbClr val="00B050"/>
                </a:solidFill>
                <a:cs typeface="B Nazanin" panose="00000400000000000000" pitchFamily="2" charset="-78"/>
              </a:rPr>
              <a:t>تهدید </a:t>
            </a:r>
            <a:r>
              <a:rPr lang="fa-IR" sz="1600" b="1" dirty="0">
                <a:solidFill>
                  <a:srgbClr val="00B050"/>
                </a:solidFill>
                <a:cs typeface="B Nazanin" panose="00000400000000000000" pitchFamily="2" charset="-78"/>
              </a:rPr>
              <a:t>برای گردش عمقی: </a:t>
            </a:r>
            <a:r>
              <a:rPr lang="fa-IR" sz="1600" dirty="0">
                <a:cs typeface="B Nazanin" panose="00000400000000000000" pitchFamily="2" charset="-78"/>
              </a:rPr>
              <a:t>گرمایش جهانی به معنای زمستان‌های معتدل‌تر و کاهش پوشش یخ در شمال خزر است. کاهش یخ به معنای کاهش فرآیند شورابه‌زدایی و در نتیجه تولید کمتر آب چگال است. این پدیده می‌تواند موتور اصلی گردش عمقی را تضعیف کرده یا حتی متوقف کند. چنین اتفاقی پیامدهای </a:t>
            </a:r>
            <a:r>
              <a:rPr lang="fa-IR" sz="1600" dirty="0" smtClean="0">
                <a:cs typeface="B Nazanin" panose="00000400000000000000" pitchFamily="2" charset="-78"/>
              </a:rPr>
              <a:t>فاجعه‌باری </a:t>
            </a:r>
            <a:r>
              <a:rPr lang="fa-IR" sz="1600" dirty="0">
                <a:cs typeface="B Nazanin" panose="00000400000000000000" pitchFamily="2" charset="-78"/>
              </a:rPr>
              <a:t>برای اکوسیستم خزر خواهد داشت، زیرا با قطع شدن اکسیژن‌رسانی به اعماق، "مناطق مرده" گسترده‌ای ایجاد خواهد شد.</a:t>
            </a:r>
          </a:p>
          <a:p>
            <a:pPr marL="285750" indent="-285750" algn="just" rtl="1">
              <a:buFont typeface="Wingdings" panose="05000000000000000000" pitchFamily="2" charset="2"/>
              <a:buChar char="ü"/>
            </a:pPr>
            <a:r>
              <a:rPr lang="fa-IR" sz="1600" b="1" dirty="0">
                <a:solidFill>
                  <a:srgbClr val="00B050"/>
                </a:solidFill>
                <a:cs typeface="B Nazanin" panose="00000400000000000000" pitchFamily="2" charset="-78"/>
              </a:rPr>
              <a:t>وابستگی جریان عمقی به باد: </a:t>
            </a:r>
            <a:r>
              <a:rPr lang="fa-IR" sz="1600" dirty="0">
                <a:cs typeface="B Nazanin" panose="00000400000000000000" pitchFamily="2" charset="-78"/>
              </a:rPr>
              <a:t>جریان‌های سطحی قوی ناشی از طوفان‌های بادی، تأثیر مستقیمی بر ایجاد جریان‌های قوی در عمق دارند. تغییر در الگوها و شدت بادهای منطقه‌ای ناشی از تغییر اقلیم، می‌تواند این ارتباط حیاتی را نیز دگرگون کند.</a:t>
            </a:r>
          </a:p>
          <a:p>
            <a:pPr marL="285750" indent="-285750" algn="just" rtl="1">
              <a:buFont typeface="Wingdings" panose="05000000000000000000" pitchFamily="2" charset="2"/>
              <a:buChar char="ü"/>
            </a:pPr>
            <a:r>
              <a:rPr lang="fa-IR" sz="1600" b="1" dirty="0">
                <a:solidFill>
                  <a:srgbClr val="00B050"/>
                </a:solidFill>
                <a:cs typeface="B Nazanin" panose="00000400000000000000" pitchFamily="2" charset="-78"/>
              </a:rPr>
              <a:t>نوسانات شدید تراز آب: </a:t>
            </a:r>
            <a:r>
              <a:rPr lang="fa-IR" sz="1600" dirty="0">
                <a:cs typeface="B Nazanin" panose="00000400000000000000" pitchFamily="2" charset="-78"/>
              </a:rPr>
              <a:t>آینده تراز آب خزر نامشخص است. افزایش دما باعث افزایش تبخیر و کاهش تراز آب می‌شود. از سوی دیگر، تغییر در الگوهای بارش در حوضه آبریز ولگا می‌تواند ورودی آب را افزایش یا کاهش دهد. این عدم قطعیت، مدیریت سواحل و زیرساخت‌های ساحلی را با چالش جدی روبرو می‌کند.در مجموع، دریای خزر یک سیستم پیچیده و به هم پیوسته است که سلامت آن به تعادل ظریفی بین باد، دما، شوری و ورودی آب شیرین بستگی دارد. تغییرات اقلیم با برهم زدن این تعادل، نه تنها جریان‌های سطحی، بلکه حیات‌بخش‌ترین فرآیند آن یعنی گردش آب عمقی را نیز به طور جدی تهدید می‌کند.</a:t>
            </a:r>
          </a:p>
          <a:p>
            <a:pPr algn="r" rtl="1"/>
            <a:endParaRPr lang="fa-IR" sz="2000" b="1" dirty="0" smtClean="0">
              <a:solidFill>
                <a:srgbClr val="FF0000"/>
              </a:solidFill>
              <a:cs typeface="B Nazanin" panose="00000400000000000000" pitchFamily="2" charset="-78"/>
            </a:endParaRPr>
          </a:p>
        </p:txBody>
      </p:sp>
      <p:sp>
        <p:nvSpPr>
          <p:cNvPr id="9" name="8-Point Star 8"/>
          <p:cNvSpPr/>
          <p:nvPr/>
        </p:nvSpPr>
        <p:spPr>
          <a:xfrm>
            <a:off x="222739" y="613833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43</a:t>
            </a:r>
            <a:endParaRPr lang="en-US" dirty="0">
              <a:cs typeface="B Nazanin" panose="00000400000000000000" pitchFamily="2" charset="-78"/>
            </a:endParaRPr>
          </a:p>
        </p:txBody>
      </p:sp>
    </p:spTree>
    <p:extLst>
      <p:ext uri="{BB962C8B-B14F-4D97-AF65-F5344CB8AC3E}">
        <p14:creationId xmlns:p14="http://schemas.microsoft.com/office/powerpoint/2010/main" val="209677666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90954" y="1409700"/>
            <a:ext cx="10970847" cy="4647426"/>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پدیده گرمایش جهانی و اثرات آن بر تراز دریا:</a:t>
            </a:r>
          </a:p>
          <a:p>
            <a:pPr algn="r" rtl="1"/>
            <a:endParaRPr lang="fa-IR" sz="2000" b="1" dirty="0" smtClean="0">
              <a:solidFill>
                <a:srgbClr val="FF0000"/>
              </a:solidFill>
              <a:cs typeface="B Nazanin" panose="00000400000000000000" pitchFamily="2" charset="-78"/>
            </a:endParaRPr>
          </a:p>
          <a:p>
            <a:pPr algn="just" rtl="1"/>
            <a:r>
              <a:rPr lang="fa-IR" sz="1600" dirty="0" smtClean="0">
                <a:cs typeface="B Nazanin" panose="00000400000000000000" pitchFamily="2" charset="-78"/>
              </a:rPr>
              <a:t>خلیج </a:t>
            </a:r>
            <a:r>
              <a:rPr lang="fa-IR" sz="1600" dirty="0">
                <a:cs typeface="B Nazanin" panose="00000400000000000000" pitchFamily="2" charset="-78"/>
              </a:rPr>
              <a:t>فارس از طریق تنگه هرمز به دریای عمان و اقیانوس هند متصل است. این اتصال، کل سیستم گردش آب آن را تعریف می‌کند. گردش آب در خلیج فارس یک نمونه کلاسیک از گردش </a:t>
            </a:r>
            <a:r>
              <a:rPr lang="fa-IR" sz="1600" dirty="0" smtClean="0">
                <a:cs typeface="B Nazanin" panose="00000400000000000000" pitchFamily="2" charset="-78"/>
              </a:rPr>
              <a:t>ترموهالین </a:t>
            </a:r>
            <a:r>
              <a:rPr lang="fa-IR" sz="1600" dirty="0">
                <a:cs typeface="B Nazanin" panose="00000400000000000000" pitchFamily="2" charset="-78"/>
              </a:rPr>
              <a:t>در یک حوضه تبخیری یا به اصطلاح </a:t>
            </a:r>
            <a:r>
              <a:rPr lang="fa-IR" sz="1600" dirty="0" smtClean="0">
                <a:cs typeface="B Nazanin" panose="00000400000000000000" pitchFamily="2" charset="-78"/>
              </a:rPr>
              <a:t>خور معکوس</a:t>
            </a:r>
            <a:r>
              <a:rPr lang="en-US" sz="1600" dirty="0" smtClean="0">
                <a:cs typeface="B Nazanin" panose="00000400000000000000" pitchFamily="2" charset="-78"/>
              </a:rPr>
              <a:t> </a:t>
            </a:r>
            <a:r>
              <a:rPr lang="fa-IR" sz="1600" dirty="0">
                <a:cs typeface="B Nazanin" panose="00000400000000000000" pitchFamily="2" charset="-78"/>
              </a:rPr>
              <a:t>است. این سیستم دو لایه اصلی دارد</a:t>
            </a:r>
            <a:r>
              <a:rPr lang="fa-IR" sz="1600" dirty="0" smtClean="0">
                <a:cs typeface="B Nazanin" panose="00000400000000000000" pitchFamily="2" charset="-78"/>
              </a:rPr>
              <a:t>:</a:t>
            </a:r>
          </a:p>
          <a:p>
            <a:pPr marL="285750" indent="-285750" algn="just" rtl="1">
              <a:buFont typeface="Wingdings" panose="05000000000000000000" pitchFamily="2" charset="2"/>
              <a:buChar char="Ø"/>
            </a:pPr>
            <a:r>
              <a:rPr lang="fa-IR" sz="1600" dirty="0" smtClean="0">
                <a:solidFill>
                  <a:srgbClr val="FF0000"/>
                </a:solidFill>
                <a:cs typeface="B Nazanin" panose="00000400000000000000" pitchFamily="2" charset="-78"/>
              </a:rPr>
              <a:t>جریان </a:t>
            </a:r>
            <a:r>
              <a:rPr lang="fa-IR" sz="1600" dirty="0">
                <a:solidFill>
                  <a:srgbClr val="FF0000"/>
                </a:solidFill>
                <a:cs typeface="B Nazanin" panose="00000400000000000000" pitchFamily="2" charset="-78"/>
              </a:rPr>
              <a:t>ورودی سطحی (لایه بالایی): </a:t>
            </a:r>
            <a:r>
              <a:rPr lang="fa-IR" sz="1600" dirty="0">
                <a:cs typeface="B Nazanin" panose="00000400000000000000" pitchFamily="2" charset="-78"/>
              </a:rPr>
              <a:t>آب نسبتاً خنک‌تر و با شوری کمتر از دریای عمان و اقیانوس هند، از طریق لایه‌های سطحی تنگه هرمز وارد خلیج فارس می‌شود. این جریان پس از ورود، به دلیل نیروی کوریولیس، به سمت </a:t>
            </a:r>
            <a:r>
              <a:rPr lang="fa-IR" sz="1600" dirty="0" smtClean="0">
                <a:cs typeface="B Nazanin" panose="00000400000000000000" pitchFamily="2" charset="-78"/>
              </a:rPr>
              <a:t>راست </a:t>
            </a:r>
            <a:r>
              <a:rPr lang="fa-IR" sz="1600" dirty="0">
                <a:cs typeface="B Nazanin" panose="00000400000000000000" pitchFamily="2" charset="-78"/>
              </a:rPr>
              <a:t>منحرف شده و به صورت یک جریان قوی در امتداد سواحل ایران به سمت شمال غرب حرکت می‌کند که به آن "جت ساحلی ایران" نیز می‌گویند</a:t>
            </a:r>
            <a:r>
              <a:rPr lang="fa-IR" sz="1600" dirty="0" smtClean="0">
                <a:cs typeface="B Nazanin" panose="00000400000000000000" pitchFamily="2" charset="-78"/>
              </a:rPr>
              <a:t>.</a:t>
            </a:r>
          </a:p>
          <a:p>
            <a:pPr marL="285750" indent="-285750" algn="just" rtl="1">
              <a:buFont typeface="Wingdings" panose="05000000000000000000" pitchFamily="2" charset="2"/>
              <a:buChar char="Ø"/>
            </a:pPr>
            <a:r>
              <a:rPr lang="fa-IR" sz="1600" dirty="0" smtClean="0">
                <a:solidFill>
                  <a:srgbClr val="FF0000"/>
                </a:solidFill>
                <a:cs typeface="B Nazanin" panose="00000400000000000000" pitchFamily="2" charset="-78"/>
              </a:rPr>
              <a:t>جریان </a:t>
            </a:r>
            <a:r>
              <a:rPr lang="fa-IR" sz="1600" dirty="0">
                <a:solidFill>
                  <a:srgbClr val="FF0000"/>
                </a:solidFill>
                <a:cs typeface="B Nazanin" panose="00000400000000000000" pitchFamily="2" charset="-78"/>
              </a:rPr>
              <a:t>خروجی عمقی (لایه پایینی): </a:t>
            </a:r>
            <a:r>
              <a:rPr lang="fa-IR" sz="1600" dirty="0">
                <a:cs typeface="B Nazanin" panose="00000400000000000000" pitchFamily="2" charset="-78"/>
              </a:rPr>
              <a:t>آب ورودی پس از گردش در پهنه وسیع و کم‌عمق خلیج فارس، تحت تأثیر تبخیر بسیار شدید قرار می‌گیرد. این تبخیر، شوری و در نتیجه چگالی آب را به شدت افزایش می‌دهد. در فصل زمستان، سرد شدن هوا این آب را چگال‌تر نیز می‌کند. این توده آب جدید، سنگین و بسیار شور </a:t>
            </a:r>
            <a:r>
              <a:rPr lang="fa-IR" sz="1600" dirty="0" smtClean="0">
                <a:cs typeface="B Nazanin" panose="00000400000000000000" pitchFamily="2" charset="-78"/>
              </a:rPr>
              <a:t>به </a:t>
            </a:r>
            <a:r>
              <a:rPr lang="fa-IR" sz="1600" dirty="0">
                <a:cs typeface="B Nazanin" panose="00000400000000000000" pitchFamily="2" charset="-78"/>
              </a:rPr>
              <a:t>اعماق فرو رفته و در کف دریا به سمت تنگه هرمز حرکت کرده و از قسمت‌های عمیق‌تر تنگه به دریای عمان سرریز می‌کند</a:t>
            </a:r>
            <a:r>
              <a:rPr lang="fa-IR" sz="1600" dirty="0" smtClean="0">
                <a:cs typeface="B Nazanin" panose="00000400000000000000" pitchFamily="2" charset="-78"/>
              </a:rPr>
              <a:t>. این </a:t>
            </a:r>
            <a:r>
              <a:rPr lang="fa-IR" sz="1600" dirty="0">
                <a:cs typeface="B Nazanin" panose="00000400000000000000" pitchFamily="2" charset="-78"/>
              </a:rPr>
              <a:t>چرخه دو لایه، مانند یک سیستم تنفسی عمل می‌کند که زمان ماندگاری آب </a:t>
            </a:r>
            <a:r>
              <a:rPr lang="fa-IR" sz="1600" dirty="0" smtClean="0">
                <a:cs typeface="B Nazanin" panose="00000400000000000000" pitchFamily="2" charset="-78"/>
              </a:rPr>
              <a:t>در </a:t>
            </a:r>
            <a:r>
              <a:rPr lang="fa-IR" sz="1600" dirty="0">
                <a:cs typeface="B Nazanin" panose="00000400000000000000" pitchFamily="2" charset="-78"/>
              </a:rPr>
              <a:t>خلیج فارس را تعیین می‌کند. این زمان برای لایه‌های سطحی بین ۱ تا ۳ سال و برای لایه‌های عمقی تا ۸ سال تخمین زده شده است</a:t>
            </a:r>
            <a:r>
              <a:rPr lang="fa-IR" sz="1600" dirty="0" smtClean="0">
                <a:cs typeface="B Nazanin" panose="00000400000000000000" pitchFamily="2" charset="-78"/>
              </a:rPr>
              <a:t>.</a:t>
            </a:r>
          </a:p>
          <a:p>
            <a:pPr algn="just" rtl="1"/>
            <a:endParaRPr lang="fa-IR" sz="1600" dirty="0" smtClean="0">
              <a:cs typeface="B Nazanin" panose="00000400000000000000" pitchFamily="2" charset="-78"/>
            </a:endParaRPr>
          </a:p>
          <a:p>
            <a:pPr marL="285750" indent="-285750" algn="just" rtl="1">
              <a:buFont typeface="Wingdings" panose="05000000000000000000" pitchFamily="2" charset="2"/>
              <a:buChar char="q"/>
            </a:pPr>
            <a:r>
              <a:rPr lang="fa-IR" sz="1600" dirty="0" smtClean="0">
                <a:solidFill>
                  <a:srgbClr val="0070C0"/>
                </a:solidFill>
                <a:cs typeface="B Nazanin" panose="00000400000000000000" pitchFamily="2" charset="-78"/>
              </a:rPr>
              <a:t>پیچیدگی‌های </a:t>
            </a:r>
            <a:r>
              <a:rPr lang="fa-IR" sz="1600" dirty="0">
                <a:solidFill>
                  <a:srgbClr val="0070C0"/>
                </a:solidFill>
                <a:cs typeface="B Nazanin" panose="00000400000000000000" pitchFamily="2" charset="-78"/>
              </a:rPr>
              <a:t>سطحی: </a:t>
            </a:r>
            <a:r>
              <a:rPr lang="fa-IR" sz="1600" dirty="0" smtClean="0">
                <a:cs typeface="B Nazanin" panose="00000400000000000000" pitchFamily="2" charset="-78"/>
              </a:rPr>
              <a:t>بر </a:t>
            </a:r>
            <a:r>
              <a:rPr lang="fa-IR" sz="1600" dirty="0">
                <a:cs typeface="B Nazanin" panose="00000400000000000000" pitchFamily="2" charset="-78"/>
              </a:rPr>
              <a:t>روی این گردش اصلی </a:t>
            </a:r>
            <a:r>
              <a:rPr lang="fa-IR" sz="1600" dirty="0" smtClean="0">
                <a:cs typeface="B Nazanin" panose="00000400000000000000" pitchFamily="2" charset="-78"/>
              </a:rPr>
              <a:t>ترموهالین</a:t>
            </a:r>
            <a:r>
              <a:rPr lang="fa-IR" sz="1600" dirty="0">
                <a:cs typeface="B Nazanin" panose="00000400000000000000" pitchFamily="2" charset="-78"/>
              </a:rPr>
              <a:t>، نیروهای دیگری نیز سوار می‌شوند که الگوهای جریان را پیچیده‌تر </a:t>
            </a:r>
            <a:r>
              <a:rPr lang="fa-IR" sz="1600" dirty="0" smtClean="0">
                <a:cs typeface="B Nazanin" panose="00000400000000000000" pitchFamily="2" charset="-78"/>
              </a:rPr>
              <a:t>می‌کنند. باد </a:t>
            </a:r>
            <a:r>
              <a:rPr lang="fa-IR" sz="1600" dirty="0">
                <a:cs typeface="B Nazanin" panose="00000400000000000000" pitchFamily="2" charset="-78"/>
              </a:rPr>
              <a:t>غالب در منطقه، باد شمال غربی است. این باد تنش قابل توجهی بر سطح آب وارد کرده و جریان‌های سطحی قدرتمندی ایجاد می‌کند. </a:t>
            </a:r>
            <a:r>
              <a:rPr lang="fa-IR" sz="1600" dirty="0" smtClean="0">
                <a:cs typeface="B Nazanin" panose="00000400000000000000" pitchFamily="2" charset="-78"/>
              </a:rPr>
              <a:t>بادها </a:t>
            </a:r>
            <a:r>
              <a:rPr lang="fa-IR" sz="1600" dirty="0">
                <a:cs typeface="B Nazanin" panose="00000400000000000000" pitchFamily="2" charset="-78"/>
              </a:rPr>
              <a:t>عامل اصلی شکل‌گیری گرداب‌های </a:t>
            </a:r>
            <a:r>
              <a:rPr lang="fa-IR" sz="1600" dirty="0" smtClean="0">
                <a:cs typeface="B Nazanin" panose="00000400000000000000" pitchFamily="2" charset="-78"/>
              </a:rPr>
              <a:t>بزرگ </a:t>
            </a:r>
            <a:r>
              <a:rPr lang="fa-IR" sz="1600" dirty="0">
                <a:cs typeface="B Nazanin" panose="00000400000000000000" pitchFamily="2" charset="-78"/>
              </a:rPr>
              <a:t>و فصلی در مرکز خلیج فارس هستند</a:t>
            </a:r>
            <a:r>
              <a:rPr lang="fa-IR" sz="1600" dirty="0" smtClean="0">
                <a:cs typeface="B Nazanin" panose="00000400000000000000" pitchFamily="2" charset="-78"/>
              </a:rPr>
              <a:t>.</a:t>
            </a:r>
          </a:p>
          <a:p>
            <a:pPr algn="just" rtl="1"/>
            <a:endParaRPr lang="fa-IR" sz="1600" dirty="0" smtClean="0">
              <a:cs typeface="B Nazanin" panose="00000400000000000000" pitchFamily="2" charset="-78"/>
            </a:endParaRPr>
          </a:p>
          <a:p>
            <a:pPr marL="285750" indent="-285750" algn="just" rtl="1">
              <a:buFont typeface="Wingdings" panose="05000000000000000000" pitchFamily="2" charset="2"/>
              <a:buChar char="q"/>
            </a:pPr>
            <a:r>
              <a:rPr lang="fa-IR" sz="1600" dirty="0" smtClean="0">
                <a:solidFill>
                  <a:srgbClr val="0070C0"/>
                </a:solidFill>
                <a:cs typeface="B Nazanin" panose="00000400000000000000" pitchFamily="2" charset="-78"/>
              </a:rPr>
              <a:t>گرداب‌های </a:t>
            </a:r>
            <a:r>
              <a:rPr lang="fa-IR" sz="1600" dirty="0">
                <a:solidFill>
                  <a:srgbClr val="0070C0"/>
                </a:solidFill>
                <a:cs typeface="B Nazanin" panose="00000400000000000000" pitchFamily="2" charset="-78"/>
              </a:rPr>
              <a:t>سیکلونیک و آنتی‌سیکلونیک: </a:t>
            </a:r>
            <a:r>
              <a:rPr lang="fa-IR" sz="1600" dirty="0">
                <a:cs typeface="B Nazanin" panose="00000400000000000000" pitchFamily="2" charset="-78"/>
              </a:rPr>
              <a:t>مدل‌سازی‌ها وجود گردش‌های پادساعتگرد (سیکلونیک) و ساعتگرد (آنتی‌سیکلونیک) را در مناطق مختلف خلیج فارس تأیید می‌کنند. این گرداب‌ها نقش مهمی در اختلاط آب و توزیع مواد مغذی و آلاینده‌ها دارند</a:t>
            </a:r>
            <a:r>
              <a:rPr lang="fa-IR" sz="1600" dirty="0" smtClean="0">
                <a:cs typeface="B Nazanin" panose="00000400000000000000" pitchFamily="2" charset="-78"/>
              </a:rPr>
              <a:t>.</a:t>
            </a:r>
          </a:p>
        </p:txBody>
      </p:sp>
      <p:sp>
        <p:nvSpPr>
          <p:cNvPr id="9" name="8-Point Star 8"/>
          <p:cNvSpPr/>
          <p:nvPr/>
        </p:nvSpPr>
        <p:spPr>
          <a:xfrm>
            <a:off x="174869"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44</a:t>
            </a:r>
            <a:endParaRPr lang="en-US" dirty="0">
              <a:cs typeface="B Nazanin" panose="00000400000000000000" pitchFamily="2" charset="-78"/>
            </a:endParaRPr>
          </a:p>
        </p:txBody>
      </p:sp>
    </p:spTree>
    <p:extLst>
      <p:ext uri="{BB962C8B-B14F-4D97-AF65-F5344CB8AC3E}">
        <p14:creationId xmlns:p14="http://schemas.microsoft.com/office/powerpoint/2010/main" val="54571845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90954" y="1409700"/>
            <a:ext cx="10970847" cy="4647426"/>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پدیده گرمایش جهانی و اثرات آن بر تراز دریا:</a:t>
            </a:r>
          </a:p>
          <a:p>
            <a:pPr algn="r" rtl="1"/>
            <a:endParaRPr lang="fa-IR" sz="2000" b="1" dirty="0" smtClean="0">
              <a:solidFill>
                <a:srgbClr val="FF0000"/>
              </a:solidFill>
              <a:cs typeface="B Nazanin" panose="00000400000000000000" pitchFamily="2" charset="-78"/>
            </a:endParaRPr>
          </a:p>
          <a:p>
            <a:pPr algn="just" rtl="1"/>
            <a:r>
              <a:rPr lang="fa-IR" sz="1600" dirty="0">
                <a:cs typeface="B Nazanin" panose="00000400000000000000" pitchFamily="2" charset="-78"/>
              </a:rPr>
              <a:t>آینده: خلیج فارس در سایه تغییرات اقلیم. </a:t>
            </a:r>
          </a:p>
          <a:p>
            <a:pPr algn="just" rtl="1"/>
            <a:r>
              <a:rPr lang="fa-IR" sz="1600" dirty="0" smtClean="0">
                <a:cs typeface="B Nazanin" panose="00000400000000000000" pitchFamily="2" charset="-78"/>
              </a:rPr>
              <a:t>1.پیش‌بینی می‌شود که </a:t>
            </a:r>
            <a:r>
              <a:rPr lang="fa-IR" sz="1600" dirty="0">
                <a:cs typeface="B Nazanin" panose="00000400000000000000" pitchFamily="2" charset="-78"/>
              </a:rPr>
              <a:t>دمای آب خلیج فارس </a:t>
            </a:r>
            <a:r>
              <a:rPr lang="fa-IR" sz="1600" dirty="0" smtClean="0">
                <a:cs typeface="B Nazanin" panose="00000400000000000000" pitchFamily="2" charset="-78"/>
              </a:rPr>
              <a:t>به </a:t>
            </a:r>
            <a:r>
              <a:rPr lang="fa-IR" sz="1600" dirty="0">
                <a:cs typeface="B Nazanin" panose="00000400000000000000" pitchFamily="2" charset="-78"/>
              </a:rPr>
              <a:t>میزان ۲ تا ۳.۷ درجه سانتی‌گراد افزایش خواهد یافت. این افزایش دما برای اکوسیستمی که همین حالا نیز در آستانه تحمل دمایی بسیاری از موجوداتش قرار دارد، فاجعه‌بار است و مستقیماً به پدیده‌هایی مانند سفید شدن گسترده صخره‌های مرجانی منجر خواهد شد</a:t>
            </a:r>
            <a:r>
              <a:rPr lang="fa-IR" sz="1600" dirty="0" smtClean="0">
                <a:cs typeface="B Nazanin" panose="00000400000000000000" pitchFamily="2" charset="-78"/>
              </a:rPr>
              <a:t>.</a:t>
            </a:r>
          </a:p>
          <a:p>
            <a:pPr algn="just" rtl="1"/>
            <a:endParaRPr lang="fa-IR" sz="1600" dirty="0">
              <a:cs typeface="B Nazanin" panose="00000400000000000000" pitchFamily="2" charset="-78"/>
            </a:endParaRPr>
          </a:p>
          <a:p>
            <a:pPr algn="just" rtl="1"/>
            <a:r>
              <a:rPr lang="fa-IR" sz="1600" dirty="0">
                <a:cs typeface="B Nazanin" panose="00000400000000000000" pitchFamily="2" charset="-78"/>
              </a:rPr>
              <a:t>۲. </a:t>
            </a:r>
            <a:r>
              <a:rPr lang="fa-IR" sz="1600" b="1" dirty="0">
                <a:solidFill>
                  <a:srgbClr val="00B050"/>
                </a:solidFill>
                <a:cs typeface="B Nazanin" panose="00000400000000000000" pitchFamily="2" charset="-78"/>
              </a:rPr>
              <a:t>تقویت شدید لایه‌بندی </a:t>
            </a:r>
            <a:r>
              <a:rPr lang="fa-IR" sz="1600" b="1" dirty="0" smtClean="0">
                <a:solidFill>
                  <a:srgbClr val="00B050"/>
                </a:solidFill>
                <a:cs typeface="B Nazanin" panose="00000400000000000000" pitchFamily="2" charset="-78"/>
              </a:rPr>
              <a:t>حرارتی: </a:t>
            </a:r>
            <a:r>
              <a:rPr lang="fa-IR" sz="1600" dirty="0">
                <a:cs typeface="B Nazanin" panose="00000400000000000000" pitchFamily="2" charset="-78"/>
              </a:rPr>
              <a:t>مهم‌ترین یافته این است که گرمایش در لایه‌های سطحی بسیار شدیدتر از لایه‌های عمقی خواهد بود. این امر اختلاف چگالی بین سطح و عمق را به شدت افزایش داده و لایه‌بندی حرارتی را بسیار قوی‌تر می‌کند. این لایه‌بندی مانند یک "درپوش" عمل کرده و پیامدهای زیر را به دنبال دارد</a:t>
            </a:r>
            <a:r>
              <a:rPr lang="fa-IR" sz="1600" dirty="0" smtClean="0">
                <a:cs typeface="B Nazanin" panose="00000400000000000000" pitchFamily="2" charset="-78"/>
              </a:rPr>
              <a:t>:</a:t>
            </a:r>
          </a:p>
          <a:p>
            <a:pPr marL="285750" indent="-285750" algn="just" rtl="1">
              <a:buFont typeface="Wingdings" panose="05000000000000000000" pitchFamily="2" charset="2"/>
              <a:buChar char="ü"/>
            </a:pPr>
            <a:r>
              <a:rPr lang="fa-IR" sz="1600" dirty="0" smtClean="0">
                <a:cs typeface="B Nazanin" panose="00000400000000000000" pitchFamily="2" charset="-78"/>
              </a:rPr>
              <a:t>جلوگیری </a:t>
            </a:r>
            <a:r>
              <a:rPr lang="fa-IR" sz="1600" dirty="0">
                <a:cs typeface="B Nazanin" panose="00000400000000000000" pitchFamily="2" charset="-78"/>
              </a:rPr>
              <a:t>از اختلاط </a:t>
            </a:r>
            <a:r>
              <a:rPr lang="fa-IR" sz="1600" dirty="0" smtClean="0">
                <a:cs typeface="B Nazanin" panose="00000400000000000000" pitchFamily="2" charset="-78"/>
              </a:rPr>
              <a:t>عمودی، </a:t>
            </a:r>
            <a:r>
              <a:rPr lang="fa-IR" sz="1600" dirty="0">
                <a:cs typeface="B Nazanin" panose="00000400000000000000" pitchFamily="2" charset="-78"/>
              </a:rPr>
              <a:t>تبادل آب بین لایه‌های سطحی و عمقی به شدت کاهش می‌یابد</a:t>
            </a:r>
            <a:r>
              <a:rPr lang="fa-IR" sz="1600" dirty="0" smtClean="0">
                <a:cs typeface="B Nazanin" panose="00000400000000000000" pitchFamily="2" charset="-78"/>
              </a:rPr>
              <a:t>.</a:t>
            </a:r>
          </a:p>
          <a:p>
            <a:pPr marL="285750" indent="-285750" algn="just" rtl="1">
              <a:buFont typeface="Wingdings" panose="05000000000000000000" pitchFamily="2" charset="2"/>
              <a:buChar char="ü"/>
            </a:pPr>
            <a:r>
              <a:rPr lang="fa-IR" sz="1600" dirty="0" smtClean="0">
                <a:cs typeface="B Nazanin" panose="00000400000000000000" pitchFamily="2" charset="-78"/>
              </a:rPr>
              <a:t>کاهش </a:t>
            </a:r>
            <a:r>
              <a:rPr lang="fa-IR" sz="1600" dirty="0">
                <a:cs typeface="B Nazanin" panose="00000400000000000000" pitchFamily="2" charset="-78"/>
              </a:rPr>
              <a:t>مواد مغذی: مواد مغذی که در اعماق بازتولید می‌شوند، دیگر به راحتی به سطح نمی‌رسند و این امر بهره‌وری بیولوژیکی (رشد فیتوپلانکتون‌ها و در نتیجه کل زنجیره غذایی) را کاهش می‌دهد</a:t>
            </a:r>
            <a:r>
              <a:rPr lang="fa-IR" sz="1600" dirty="0" smtClean="0">
                <a:cs typeface="B Nazanin" panose="00000400000000000000" pitchFamily="2" charset="-78"/>
              </a:rPr>
              <a:t>.</a:t>
            </a:r>
          </a:p>
          <a:p>
            <a:pPr marL="285750" indent="-285750" algn="just" rtl="1">
              <a:buFont typeface="Wingdings" panose="05000000000000000000" pitchFamily="2" charset="2"/>
              <a:buChar char="ü"/>
            </a:pPr>
            <a:r>
              <a:rPr lang="fa-IR" sz="1600" dirty="0" smtClean="0">
                <a:cs typeface="B Nazanin" panose="00000400000000000000" pitchFamily="2" charset="-78"/>
              </a:rPr>
              <a:t>کاهش </a:t>
            </a:r>
            <a:r>
              <a:rPr lang="fa-IR" sz="1600" dirty="0">
                <a:cs typeface="B Nazanin" panose="00000400000000000000" pitchFamily="2" charset="-78"/>
              </a:rPr>
              <a:t>اکسیژن در اعماق: با قطع شدن ارتباط با سطح، اکسیژن‌رسانی به آب‌های عمیق متوقف شده و احتمال ایجاد "مناطق مرده" افزایش می‌یابد</a:t>
            </a:r>
            <a:r>
              <a:rPr lang="fa-IR" sz="1600" dirty="0" smtClean="0">
                <a:cs typeface="B Nazanin" panose="00000400000000000000" pitchFamily="2" charset="-78"/>
              </a:rPr>
              <a:t>.</a:t>
            </a:r>
          </a:p>
          <a:p>
            <a:pPr algn="just" rtl="1"/>
            <a:endParaRPr lang="fa-IR" sz="1600" dirty="0">
              <a:cs typeface="B Nazanin" panose="00000400000000000000" pitchFamily="2" charset="-78"/>
            </a:endParaRPr>
          </a:p>
          <a:p>
            <a:pPr algn="just" rtl="1"/>
            <a:r>
              <a:rPr lang="fa-IR" sz="1600" dirty="0">
                <a:cs typeface="B Nazanin" panose="00000400000000000000" pitchFamily="2" charset="-78"/>
              </a:rPr>
              <a:t> 3. </a:t>
            </a:r>
            <a:r>
              <a:rPr lang="fa-IR" sz="1600" dirty="0" smtClean="0">
                <a:cs typeface="B Nazanin" panose="00000400000000000000" pitchFamily="2" charset="-78"/>
              </a:rPr>
              <a:t>مدل‌سازی </a:t>
            </a:r>
            <a:r>
              <a:rPr lang="fa-IR" sz="1600" dirty="0">
                <a:cs typeface="B Nazanin" panose="00000400000000000000" pitchFamily="2" charset="-78"/>
              </a:rPr>
              <a:t>نشان می‌دهد که سرعت جریان‌ها در اقلیم آینده، به ویژه در فصل تابستان، به میزان ۵ تا ۱۵ سانتی‌متر بر ثانیه افزایش خواهد یافت. این افزایش سرعت نیز در جریان‌های سطحی محسوس‌تر است. این پدیده می‌تواند زمان ماندگاری آب را کاهش داده و الگوی پراکندگی آلاینده‌ها و لارو موجودات دریایی را به کلی دگرگون کند.</a:t>
            </a:r>
          </a:p>
          <a:p>
            <a:pPr algn="just" rtl="1"/>
            <a:r>
              <a:rPr lang="fa-IR" sz="1600" dirty="0">
                <a:cs typeface="B Nazanin" panose="00000400000000000000" pitchFamily="2" charset="-78"/>
              </a:rPr>
              <a:t>در مجموع، خلیج فارس که هم‌اکنون نیز یک محیط دریایی با شرایط حدی (دمای بالا و شوری زیاد) است، در آینده‌ای نه چندان دور به یک "دیگ تحت فشار" اقلیمی تبدیل خواهد شد. گرمایش جهانی، ویژگی‌های ذاتی آن مانند لایه‌بندی حرارتی را تشدید کرده و دینامیک آن را سریع‌تر می‌کند، که این امر فشار بی‌سابقه‌ای بر اکوسیستم منحصربه‌فرد و حساس آن وارد خواهد کرد.</a:t>
            </a:r>
          </a:p>
        </p:txBody>
      </p:sp>
      <p:sp>
        <p:nvSpPr>
          <p:cNvPr id="9" name="8-Point Star 8"/>
          <p:cNvSpPr/>
          <p:nvPr/>
        </p:nvSpPr>
        <p:spPr>
          <a:xfrm>
            <a:off x="386862" y="6031523"/>
            <a:ext cx="650630" cy="606669"/>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45</a:t>
            </a:r>
            <a:endParaRPr lang="en-US" dirty="0">
              <a:cs typeface="B Nazanin" panose="00000400000000000000" pitchFamily="2" charset="-78"/>
            </a:endParaRPr>
          </a:p>
        </p:txBody>
      </p:sp>
    </p:spTree>
    <p:extLst>
      <p:ext uri="{BB962C8B-B14F-4D97-AF65-F5344CB8AC3E}">
        <p14:creationId xmlns:p14="http://schemas.microsoft.com/office/powerpoint/2010/main" val="375122327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1323439"/>
          </a:xfrm>
          <a:prstGeom prst="rect">
            <a:avLst/>
          </a:prstGeom>
        </p:spPr>
        <p:txBody>
          <a:bodyPr wrap="square">
            <a:spAutoFit/>
          </a:bodyPr>
          <a:lstStyle/>
          <a:p>
            <a:pPr algn="r" rtl="1"/>
            <a:endParaRPr lang="fa-IR" sz="2000" b="1" dirty="0" smtClean="0">
              <a:solidFill>
                <a:srgbClr val="FF0000"/>
              </a:solidFill>
              <a:cs typeface="B Nazanin" panose="00000400000000000000" pitchFamily="2" charset="-78"/>
            </a:endParaRPr>
          </a:p>
          <a:p>
            <a:pPr algn="r" rtl="1"/>
            <a:endParaRPr lang="fa-IR" sz="2000" b="1" dirty="0">
              <a:solidFill>
                <a:srgbClr val="FF0000"/>
              </a:solidFill>
              <a:cs typeface="B Nazanin" panose="00000400000000000000" pitchFamily="2" charset="-78"/>
            </a:endParaRPr>
          </a:p>
          <a:p>
            <a:pPr algn="ctr" rtl="1"/>
            <a:endParaRPr lang="fa-IR" sz="2000" b="1" dirty="0" smtClean="0">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9718767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610576" y="3638560"/>
            <a:ext cx="10970847" cy="1015663"/>
          </a:xfrm>
          <a:prstGeom prst="rect">
            <a:avLst/>
          </a:prstGeom>
        </p:spPr>
        <p:txBody>
          <a:bodyPr wrap="square">
            <a:spAutoFit/>
          </a:bodyPr>
          <a:lstStyle/>
          <a:p>
            <a:pPr algn="ctr" rtl="1"/>
            <a:r>
              <a:rPr lang="fa-IR" sz="6000" b="1" dirty="0" smtClean="0">
                <a:cs typeface="B Nazanin" panose="00000400000000000000" pitchFamily="2" charset="-78"/>
              </a:rPr>
              <a:t>با تشکر از توجه شما</a:t>
            </a:r>
          </a:p>
        </p:txBody>
      </p:sp>
    </p:spTree>
    <p:extLst>
      <p:ext uri="{BB962C8B-B14F-4D97-AF65-F5344CB8AC3E}">
        <p14:creationId xmlns:p14="http://schemas.microsoft.com/office/powerpoint/2010/main" val="384203355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409700"/>
            <a:ext cx="10970847" cy="707886"/>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سامانه پایش و پیش‌بینی تراز دریا:</a:t>
            </a: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11" name="Diagram 10"/>
          <p:cNvGraphicFramePr/>
          <p:nvPr>
            <p:extLst>
              <p:ext uri="{D42A27DB-BD31-4B8C-83A1-F6EECF244321}">
                <p14:modId xmlns:p14="http://schemas.microsoft.com/office/powerpoint/2010/main" val="3582309609"/>
              </p:ext>
            </p:extLst>
          </p:nvPr>
        </p:nvGraphicFramePr>
        <p:xfrm>
          <a:off x="991537" y="1644162"/>
          <a:ext cx="9627577" cy="40268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8-Point Star 6"/>
          <p:cNvSpPr/>
          <p:nvPr/>
        </p:nvSpPr>
        <p:spPr>
          <a:xfrm>
            <a:off x="527538" y="6180992"/>
            <a:ext cx="413239" cy="457200"/>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4</a:t>
            </a:r>
            <a:endParaRPr lang="en-US" dirty="0">
              <a:cs typeface="B Nazanin" panose="00000400000000000000" pitchFamily="2" charset="-78"/>
            </a:endParaRPr>
          </a:p>
        </p:txBody>
      </p:sp>
    </p:spTree>
    <p:extLst>
      <p:ext uri="{BB962C8B-B14F-4D97-AF65-F5344CB8AC3E}">
        <p14:creationId xmlns:p14="http://schemas.microsoft.com/office/powerpoint/2010/main" val="67588035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409700"/>
            <a:ext cx="10970847" cy="707886"/>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سامانه پایش و پیش‌بینی تراز دریا:</a:t>
            </a:r>
          </a:p>
          <a:p>
            <a:pPr algn="r" rtl="1"/>
            <a:endParaRPr lang="fa-IR" sz="2000" b="1" dirty="0">
              <a:latin typeface="Times New Roman" panose="02020603050405020304" pitchFamily="18" charset="0"/>
              <a:cs typeface="Times New Roman" panose="02020603050405020304" pitchFamily="18" charset="0"/>
            </a:endParaRPr>
          </a:p>
        </p:txBody>
      </p:sp>
      <p:graphicFrame>
        <p:nvGraphicFramePr>
          <p:cNvPr id="11" name="Diagram 10"/>
          <p:cNvGraphicFramePr/>
          <p:nvPr>
            <p:extLst>
              <p:ext uri="{D42A27DB-BD31-4B8C-83A1-F6EECF244321}">
                <p14:modId xmlns:p14="http://schemas.microsoft.com/office/powerpoint/2010/main" val="3641190856"/>
              </p:ext>
            </p:extLst>
          </p:nvPr>
        </p:nvGraphicFramePr>
        <p:xfrm>
          <a:off x="991537" y="1644162"/>
          <a:ext cx="9627577" cy="4229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8-Point Star 6"/>
          <p:cNvSpPr/>
          <p:nvPr/>
        </p:nvSpPr>
        <p:spPr>
          <a:xfrm>
            <a:off x="527538" y="6180992"/>
            <a:ext cx="413239" cy="457200"/>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5</a:t>
            </a:r>
            <a:endParaRPr lang="en-US" dirty="0">
              <a:cs typeface="B Nazanin" panose="00000400000000000000" pitchFamily="2" charset="-78"/>
            </a:endParaRPr>
          </a:p>
        </p:txBody>
      </p:sp>
    </p:spTree>
    <p:extLst>
      <p:ext uri="{BB962C8B-B14F-4D97-AF65-F5344CB8AC3E}">
        <p14:creationId xmlns:p14="http://schemas.microsoft.com/office/powerpoint/2010/main" val="257448890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707886"/>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ایستگاه‌های پایش تراز دریا سازمان نقشه‌برداری کشور:</a:t>
            </a:r>
          </a:p>
          <a:p>
            <a:pPr algn="r" rtl="1"/>
            <a:endParaRPr lang="fa-IR" sz="2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469" y="2055666"/>
            <a:ext cx="7033846" cy="4433057"/>
          </a:xfrm>
          <a:prstGeom prst="rect">
            <a:avLst/>
          </a:prstGeom>
        </p:spPr>
      </p:pic>
      <p:sp>
        <p:nvSpPr>
          <p:cNvPr id="7" name="8-Point Star 6"/>
          <p:cNvSpPr/>
          <p:nvPr/>
        </p:nvSpPr>
        <p:spPr>
          <a:xfrm>
            <a:off x="527538" y="6180992"/>
            <a:ext cx="413239" cy="457200"/>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6</a:t>
            </a:r>
            <a:endParaRPr lang="en-US" dirty="0">
              <a:cs typeface="B Nazanin" panose="00000400000000000000" pitchFamily="2" charset="-78"/>
            </a:endParaRPr>
          </a:p>
        </p:txBody>
      </p:sp>
    </p:spTree>
    <p:extLst>
      <p:ext uri="{BB962C8B-B14F-4D97-AF65-F5344CB8AC3E}">
        <p14:creationId xmlns:p14="http://schemas.microsoft.com/office/powerpoint/2010/main" val="21146777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594338"/>
            <a:ext cx="10970847" cy="4524315"/>
          </a:xfrm>
          <a:prstGeom prst="rect">
            <a:avLst/>
          </a:prstGeom>
        </p:spPr>
        <p:txBody>
          <a:bodyPr wrap="square">
            <a:spAutoFit/>
          </a:bodyPr>
          <a:lstStyle/>
          <a:p>
            <a:pPr algn="r" rtl="1"/>
            <a:r>
              <a:rPr lang="fa-IR" sz="2800" b="1" dirty="0">
                <a:solidFill>
                  <a:srgbClr val="FF0000"/>
                </a:solidFill>
                <a:cs typeface="B Nazanin" panose="00000400000000000000" pitchFamily="2" charset="-78"/>
              </a:rPr>
              <a:t>تعاریف:</a:t>
            </a:r>
          </a:p>
          <a:p>
            <a:pPr algn="r" rtl="1"/>
            <a:r>
              <a:rPr lang="fa-IR" sz="2000" b="1" dirty="0">
                <a:solidFill>
                  <a:srgbClr val="C00000"/>
                </a:solidFill>
                <a:latin typeface="B Nazanin" panose="00000400000000000000" pitchFamily="2" charset="-78"/>
                <a:cs typeface="B Nazanin" panose="00000400000000000000" pitchFamily="2" charset="-78"/>
              </a:rPr>
              <a:t>تايد گیج: </a:t>
            </a:r>
            <a:r>
              <a:rPr lang="fa-IR" sz="2000" dirty="0">
                <a:solidFill>
                  <a:srgbClr val="000000"/>
                </a:solidFill>
                <a:latin typeface="B Nazanin" panose="00000400000000000000" pitchFamily="2" charset="-78"/>
                <a:cs typeface="B Nazanin" panose="00000400000000000000" pitchFamily="2" charset="-78"/>
              </a:rPr>
              <a:t>دستگاهی است که به منظور </a:t>
            </a:r>
            <a:r>
              <a:rPr lang="fa-IR" sz="2000" dirty="0" smtClean="0">
                <a:solidFill>
                  <a:srgbClr val="000000"/>
                </a:solidFill>
                <a:latin typeface="B Nazanin" panose="00000400000000000000" pitchFamily="2" charset="-78"/>
                <a:cs typeface="B Nazanin" panose="00000400000000000000" pitchFamily="2" charset="-78"/>
              </a:rPr>
              <a:t>اندازه‌گیری </a:t>
            </a:r>
            <a:r>
              <a:rPr lang="fa-IR" sz="2000" dirty="0">
                <a:solidFill>
                  <a:srgbClr val="000000"/>
                </a:solidFill>
                <a:latin typeface="B Nazanin" panose="00000400000000000000" pitchFamily="2" charset="-78"/>
                <a:cs typeface="B Nazanin" panose="00000400000000000000" pitchFamily="2" charset="-78"/>
              </a:rPr>
              <a:t>و ثبت تغییرات تراز آب </a:t>
            </a:r>
            <a:r>
              <a:rPr lang="fa-IR" sz="2000" dirty="0" smtClean="0">
                <a:solidFill>
                  <a:srgbClr val="000000"/>
                </a:solidFill>
                <a:latin typeface="B Nazanin" panose="00000400000000000000" pitchFamily="2" charset="-78"/>
                <a:cs typeface="B Nazanin" panose="00000400000000000000" pitchFamily="2" charset="-78"/>
              </a:rPr>
              <a:t>بدنه‌های </a:t>
            </a:r>
            <a:r>
              <a:rPr lang="fa-IR" sz="2000" dirty="0">
                <a:solidFill>
                  <a:srgbClr val="000000"/>
                </a:solidFill>
                <a:latin typeface="B Nazanin" panose="00000400000000000000" pitchFamily="2" charset="-78"/>
                <a:cs typeface="B Nazanin" panose="00000400000000000000" pitchFamily="2" charset="-78"/>
              </a:rPr>
              <a:t>آبی شامل دریاها، </a:t>
            </a:r>
            <a:r>
              <a:rPr lang="fa-IR" sz="2000" dirty="0" smtClean="0">
                <a:solidFill>
                  <a:srgbClr val="000000"/>
                </a:solidFill>
                <a:latin typeface="B Nazanin" panose="00000400000000000000" pitchFamily="2" charset="-78"/>
                <a:cs typeface="B Nazanin" panose="00000400000000000000" pitchFamily="2" charset="-78"/>
              </a:rPr>
              <a:t>دریاچه‌ها </a:t>
            </a:r>
            <a:r>
              <a:rPr lang="fa-IR" sz="2000" dirty="0">
                <a:solidFill>
                  <a:srgbClr val="000000"/>
                </a:solidFill>
                <a:latin typeface="B Nazanin" panose="00000400000000000000" pitchFamily="2" charset="-78"/>
                <a:cs typeface="B Nazanin" panose="00000400000000000000" pitchFamily="2" charset="-78"/>
              </a:rPr>
              <a:t>و رودخانه‌ها بکار میرود. با توجه به تکنولوژی مورد استفاده در این </a:t>
            </a:r>
            <a:r>
              <a:rPr lang="fa-IR" sz="2000" dirty="0" smtClean="0">
                <a:solidFill>
                  <a:srgbClr val="000000"/>
                </a:solidFill>
                <a:latin typeface="B Nazanin" panose="00000400000000000000" pitchFamily="2" charset="-78"/>
                <a:cs typeface="B Nazanin" panose="00000400000000000000" pitchFamily="2" charset="-78"/>
              </a:rPr>
              <a:t>اندازه‌گیری</a:t>
            </a:r>
            <a:r>
              <a:rPr lang="fa-IR" sz="2000" dirty="0">
                <a:solidFill>
                  <a:srgbClr val="000000"/>
                </a:solidFill>
                <a:latin typeface="B Nazanin" panose="00000400000000000000" pitchFamily="2" charset="-78"/>
                <a:cs typeface="B Nazanin" panose="00000400000000000000" pitchFamily="2" charset="-78"/>
              </a:rPr>
              <a:t>، این </a:t>
            </a:r>
            <a:r>
              <a:rPr lang="fa-IR" sz="2000" dirty="0" smtClean="0">
                <a:solidFill>
                  <a:srgbClr val="000000"/>
                </a:solidFill>
                <a:latin typeface="B Nazanin" panose="00000400000000000000" pitchFamily="2" charset="-78"/>
                <a:cs typeface="B Nazanin" panose="00000400000000000000" pitchFamily="2" charset="-78"/>
              </a:rPr>
              <a:t>دستگاه‌ها </a:t>
            </a:r>
            <a:r>
              <a:rPr lang="fa-IR" sz="2000" dirty="0">
                <a:solidFill>
                  <a:srgbClr val="000000"/>
                </a:solidFill>
                <a:latin typeface="B Nazanin" panose="00000400000000000000" pitchFamily="2" charset="-78"/>
                <a:cs typeface="B Nazanin" panose="00000400000000000000" pitchFamily="2" charset="-78"/>
              </a:rPr>
              <a:t>به انواع مختلفی تقسیم میشوند که از این جمله میتوان به دستگاههای شناوری، فشاری، راداری و آکوستیک اشاره نمود.</a:t>
            </a:r>
          </a:p>
          <a:p>
            <a:pPr algn="r" rtl="1"/>
            <a:r>
              <a:rPr lang="fa-IR" sz="2000" b="1" dirty="0">
                <a:solidFill>
                  <a:srgbClr val="C00000"/>
                </a:solidFill>
                <a:latin typeface="B Nazanin" panose="00000400000000000000" pitchFamily="2" charset="-78"/>
                <a:cs typeface="B Nazanin" panose="00000400000000000000" pitchFamily="2" charset="-78"/>
              </a:rPr>
              <a:t>تراز دريا: </a:t>
            </a:r>
            <a:r>
              <a:rPr lang="fa-IR" sz="2000" dirty="0">
                <a:solidFill>
                  <a:srgbClr val="000000"/>
                </a:solidFill>
                <a:latin typeface="B Nazanin" panose="00000400000000000000" pitchFamily="2" charset="-78"/>
                <a:cs typeface="B Nazanin" panose="00000400000000000000" pitchFamily="2" charset="-78"/>
              </a:rPr>
              <a:t>ارتفاع مشاهداتی سطح دریا در زمان مشخص و نسبت به سطح مبنای تعریف شده</a:t>
            </a:r>
            <a:r>
              <a:rPr lang="fa-IR" sz="2000" dirty="0"/>
              <a:t>.</a:t>
            </a:r>
          </a:p>
          <a:p>
            <a:pPr algn="r" rtl="1"/>
            <a:r>
              <a:rPr lang="fa-IR" sz="2000" b="1" dirty="0">
                <a:solidFill>
                  <a:srgbClr val="C00000"/>
                </a:solidFill>
                <a:latin typeface="B Nazanin" panose="00000400000000000000" pitchFamily="2" charset="-78"/>
                <a:cs typeface="B Nazanin" panose="00000400000000000000" pitchFamily="2" charset="-78"/>
              </a:rPr>
              <a:t>جزرومد: </a:t>
            </a:r>
            <a:r>
              <a:rPr lang="fa-IR" sz="2000" dirty="0">
                <a:solidFill>
                  <a:srgbClr val="000000"/>
                </a:solidFill>
                <a:latin typeface="B Nazanin" panose="00000400000000000000" pitchFamily="2" charset="-78"/>
                <a:cs typeface="B Nazanin" panose="00000400000000000000" pitchFamily="2" charset="-78"/>
              </a:rPr>
              <a:t>عبارت است از بالا و پایین رفتن </a:t>
            </a:r>
            <a:r>
              <a:rPr lang="fa-IR" sz="2000" dirty="0" smtClean="0">
                <a:solidFill>
                  <a:srgbClr val="000000"/>
                </a:solidFill>
                <a:latin typeface="B Nazanin" panose="00000400000000000000" pitchFamily="2" charset="-78"/>
                <a:cs typeface="B Nazanin" panose="00000400000000000000" pitchFamily="2" charset="-78"/>
              </a:rPr>
              <a:t>سطح </a:t>
            </a:r>
            <a:r>
              <a:rPr lang="fa-IR" sz="2000" dirty="0">
                <a:solidFill>
                  <a:srgbClr val="000000"/>
                </a:solidFill>
                <a:latin typeface="B Nazanin" panose="00000400000000000000" pitchFamily="2" charset="-78"/>
                <a:cs typeface="B Nazanin" panose="00000400000000000000" pitchFamily="2" charset="-78"/>
              </a:rPr>
              <a:t>اقیانوسها، دریاها، </a:t>
            </a:r>
            <a:r>
              <a:rPr lang="fa-IR" sz="2000" dirty="0" smtClean="0">
                <a:solidFill>
                  <a:srgbClr val="000000"/>
                </a:solidFill>
                <a:latin typeface="B Nazanin" panose="00000400000000000000" pitchFamily="2" charset="-78"/>
                <a:cs typeface="B Nazanin" panose="00000400000000000000" pitchFamily="2" charset="-78"/>
              </a:rPr>
              <a:t>خلیج‌ها </a:t>
            </a:r>
            <a:r>
              <a:rPr lang="fa-IR" sz="2000" dirty="0">
                <a:solidFill>
                  <a:srgbClr val="000000"/>
                </a:solidFill>
                <a:latin typeface="B Nazanin" panose="00000400000000000000" pitchFamily="2" charset="-78"/>
                <a:cs typeface="B Nazanin" panose="00000400000000000000" pitchFamily="2" charset="-78"/>
              </a:rPr>
              <a:t>و غیره، به دلیل وجود نیروی گرانشی ناشی از ماه، خورشید و اجرام سماوی دیگر.</a:t>
            </a:r>
          </a:p>
          <a:p>
            <a:pPr algn="r" rtl="1"/>
            <a:r>
              <a:rPr lang="fa-IR" sz="2000" b="1" dirty="0">
                <a:solidFill>
                  <a:srgbClr val="C00000"/>
                </a:solidFill>
                <a:latin typeface="B Nazanin" panose="00000400000000000000" pitchFamily="2" charset="-78"/>
                <a:cs typeface="B Nazanin" panose="00000400000000000000" pitchFamily="2" charset="-78"/>
              </a:rPr>
              <a:t>جزرومد نیم روزانه (</a:t>
            </a:r>
            <a:r>
              <a:rPr lang="en-US" sz="2000" b="1" dirty="0">
                <a:solidFill>
                  <a:srgbClr val="C00000"/>
                </a:solidFill>
                <a:latin typeface="B Nazanin" panose="00000400000000000000" pitchFamily="2" charset="-78"/>
                <a:cs typeface="B Nazanin" panose="00000400000000000000" pitchFamily="2" charset="-78"/>
              </a:rPr>
              <a:t> :(</a:t>
            </a:r>
            <a:r>
              <a:rPr lang="en-US" sz="1600" b="1" dirty="0">
                <a:solidFill>
                  <a:srgbClr val="C00000"/>
                </a:solidFill>
                <a:latin typeface="Times New Roman" panose="02020603050405020304" pitchFamily="18" charset="0"/>
              </a:rPr>
              <a:t>Semi-diurnal tide</a:t>
            </a:r>
            <a:r>
              <a:rPr lang="fa-IR" sz="2000" dirty="0">
                <a:solidFill>
                  <a:srgbClr val="000000"/>
                </a:solidFill>
                <a:latin typeface="B Nazanin" panose="00000400000000000000" pitchFamily="2" charset="-78"/>
                <a:cs typeface="B Nazanin" panose="00000400000000000000" pitchFamily="2" charset="-78"/>
              </a:rPr>
              <a:t>جزرومد با دوره تناوب تقریبا </a:t>
            </a:r>
            <a:r>
              <a:rPr lang="fa-IR" sz="2000" dirty="0">
                <a:solidFill>
                  <a:srgbClr val="000000"/>
                </a:solidFill>
                <a:latin typeface="Times New Roman" panose="02020603050405020304" pitchFamily="18" charset="0"/>
                <a:cs typeface="B Nazanin" panose="00000400000000000000" pitchFamily="2" charset="-78"/>
              </a:rPr>
              <a:t>12</a:t>
            </a:r>
            <a:r>
              <a:rPr lang="fa-IR" sz="2000" dirty="0">
                <a:solidFill>
                  <a:srgbClr val="000000"/>
                </a:solidFill>
                <a:latin typeface="B Nazanin" panose="00000400000000000000" pitchFamily="2" charset="-78"/>
                <a:cs typeface="B Nazanin" panose="00000400000000000000" pitchFamily="2" charset="-78"/>
              </a:rPr>
              <a:t>ساعت</a:t>
            </a:r>
            <a:br>
              <a:rPr lang="fa-IR" sz="2000" dirty="0">
                <a:solidFill>
                  <a:srgbClr val="000000"/>
                </a:solidFill>
                <a:latin typeface="B Nazanin" panose="00000400000000000000" pitchFamily="2" charset="-78"/>
                <a:cs typeface="B Nazanin" panose="00000400000000000000" pitchFamily="2" charset="-78"/>
              </a:rPr>
            </a:br>
            <a:r>
              <a:rPr lang="fa-IR" sz="2000" b="1" dirty="0">
                <a:solidFill>
                  <a:srgbClr val="C00000"/>
                </a:solidFill>
                <a:latin typeface="B Nazanin" panose="00000400000000000000" pitchFamily="2" charset="-78"/>
                <a:cs typeface="B Nazanin" panose="00000400000000000000" pitchFamily="2" charset="-78"/>
              </a:rPr>
              <a:t>جزرو مد روزانه </a:t>
            </a:r>
            <a:r>
              <a:rPr lang="en-US" sz="2000" b="1" dirty="0">
                <a:solidFill>
                  <a:srgbClr val="C00000"/>
                </a:solidFill>
                <a:latin typeface="B Nazanin" panose="00000400000000000000" pitchFamily="2" charset="-78"/>
                <a:cs typeface="B Nazanin" panose="00000400000000000000" pitchFamily="2" charset="-78"/>
              </a:rPr>
              <a:t> :(</a:t>
            </a:r>
            <a:r>
              <a:rPr lang="en-US" sz="1600" b="1" dirty="0">
                <a:solidFill>
                  <a:srgbClr val="C00000"/>
                </a:solidFill>
                <a:latin typeface="Times New Roman" panose="02020603050405020304" pitchFamily="18" charset="0"/>
              </a:rPr>
              <a:t>Diurnal tide)</a:t>
            </a:r>
            <a:r>
              <a:rPr lang="fa-IR" sz="2000" dirty="0">
                <a:solidFill>
                  <a:srgbClr val="000000"/>
                </a:solidFill>
                <a:latin typeface="B Nazanin" panose="00000400000000000000" pitchFamily="2" charset="-78"/>
                <a:cs typeface="B Nazanin" panose="00000400000000000000" pitchFamily="2" charset="-78"/>
              </a:rPr>
              <a:t>جزرومد با دوره تناوب تقریبا </a:t>
            </a:r>
            <a:r>
              <a:rPr lang="fa-IR" sz="2000" dirty="0">
                <a:solidFill>
                  <a:srgbClr val="000000"/>
                </a:solidFill>
                <a:latin typeface="Times New Roman" panose="02020603050405020304" pitchFamily="18" charset="0"/>
                <a:cs typeface="B Nazanin" panose="00000400000000000000" pitchFamily="2" charset="-78"/>
              </a:rPr>
              <a:t>24</a:t>
            </a:r>
            <a:r>
              <a:rPr lang="fa-IR" sz="2000" dirty="0">
                <a:solidFill>
                  <a:srgbClr val="000000"/>
                </a:solidFill>
                <a:latin typeface="B Nazanin" panose="00000400000000000000" pitchFamily="2" charset="-78"/>
                <a:cs typeface="B Nazanin" panose="00000400000000000000" pitchFamily="2" charset="-78"/>
              </a:rPr>
              <a:t>ساعته</a:t>
            </a:r>
            <a:r>
              <a:rPr lang="fa-IR" sz="2000" dirty="0"/>
              <a:t> </a:t>
            </a:r>
            <a:endParaRPr lang="en-US" sz="2000" dirty="0"/>
          </a:p>
          <a:p>
            <a:pPr algn="r" rtl="1"/>
            <a:r>
              <a:rPr lang="fa-IR" sz="2000" b="1" dirty="0">
                <a:solidFill>
                  <a:srgbClr val="C00000"/>
                </a:solidFill>
                <a:latin typeface="B Nazanin" panose="00000400000000000000" pitchFamily="2" charset="-78"/>
                <a:cs typeface="B Nazanin" panose="00000400000000000000" pitchFamily="2" charset="-78"/>
              </a:rPr>
              <a:t>مهکشند </a:t>
            </a:r>
            <a:r>
              <a:rPr lang="en-US" sz="2000" b="1" dirty="0" smtClean="0">
                <a:solidFill>
                  <a:srgbClr val="C00000"/>
                </a:solidFill>
                <a:latin typeface="B Nazanin" panose="00000400000000000000" pitchFamily="2" charset="-78"/>
                <a:cs typeface="B Nazanin" panose="00000400000000000000" pitchFamily="2" charset="-78"/>
              </a:rPr>
              <a:t>:(</a:t>
            </a:r>
            <a:r>
              <a:rPr lang="en-US" sz="2000" b="1" dirty="0">
                <a:solidFill>
                  <a:srgbClr val="C00000"/>
                </a:solidFill>
                <a:latin typeface="Times New Roman" panose="02020603050405020304" pitchFamily="18" charset="0"/>
                <a:cs typeface="Times New Roman" panose="02020603050405020304" pitchFamily="18" charset="0"/>
              </a:rPr>
              <a:t>Spring</a:t>
            </a:r>
            <a:r>
              <a:rPr lang="en-US" sz="2000" b="1" dirty="0" smtClean="0">
                <a:solidFill>
                  <a:srgbClr val="C00000"/>
                </a:solidFill>
                <a:latin typeface="B Nazanin" panose="00000400000000000000" pitchFamily="2" charset="-78"/>
                <a:cs typeface="B Nazanin" panose="00000400000000000000" pitchFamily="2" charset="-78"/>
              </a:rPr>
              <a:t>)</a:t>
            </a:r>
            <a:r>
              <a:rPr lang="fa-IR" sz="2000" b="1" dirty="0" smtClean="0">
                <a:solidFill>
                  <a:srgbClr val="C00000"/>
                </a:solidFill>
                <a:latin typeface="B Nazanin" panose="00000400000000000000" pitchFamily="2" charset="-78"/>
                <a:cs typeface="B Nazanin" panose="00000400000000000000" pitchFamily="2" charset="-78"/>
              </a:rPr>
              <a:t> </a:t>
            </a:r>
            <a:r>
              <a:rPr lang="fa-IR" sz="2000" dirty="0" smtClean="0">
                <a:solidFill>
                  <a:srgbClr val="000000"/>
                </a:solidFill>
                <a:latin typeface="B Nazanin" panose="00000400000000000000" pitchFamily="2" charset="-78"/>
                <a:cs typeface="B Nazanin" panose="00000400000000000000" pitchFamily="2" charset="-78"/>
              </a:rPr>
              <a:t>جزرومد </a:t>
            </a:r>
            <a:r>
              <a:rPr lang="fa-IR" sz="2000" dirty="0">
                <a:solidFill>
                  <a:srgbClr val="000000"/>
                </a:solidFill>
                <a:latin typeface="B Nazanin" panose="00000400000000000000" pitchFamily="2" charset="-78"/>
                <a:cs typeface="B Nazanin" panose="00000400000000000000" pitchFamily="2" charset="-78"/>
              </a:rPr>
              <a:t>با بیشترین دامنه ناشی از قرارگیری نسبی ماه و خورشید در فاز صفر و </a:t>
            </a:r>
            <a:r>
              <a:rPr lang="fa-IR" sz="2000" dirty="0">
                <a:solidFill>
                  <a:srgbClr val="000000"/>
                </a:solidFill>
                <a:latin typeface="Times New Roman" panose="02020603050405020304" pitchFamily="18" charset="0"/>
                <a:cs typeface="B Nazanin" panose="00000400000000000000" pitchFamily="2" charset="-78"/>
              </a:rPr>
              <a:t>180</a:t>
            </a:r>
            <a:r>
              <a:rPr lang="fa-IR" sz="2000" dirty="0">
                <a:solidFill>
                  <a:srgbClr val="000000"/>
                </a:solidFill>
                <a:latin typeface="B Nazanin" panose="00000400000000000000" pitchFamily="2" charset="-78"/>
                <a:cs typeface="B Nazanin" panose="00000400000000000000" pitchFamily="2" charset="-78"/>
              </a:rPr>
              <a:t>درجه</a:t>
            </a:r>
            <a:r>
              <a:rPr lang="en-US" sz="2000" dirty="0">
                <a:solidFill>
                  <a:srgbClr val="000000"/>
                </a:solidFill>
                <a:latin typeface="B Nazanin" panose="00000400000000000000" pitchFamily="2" charset="-78"/>
                <a:cs typeface="B Nazanin" panose="00000400000000000000" pitchFamily="2" charset="-78"/>
              </a:rPr>
              <a:t> </a:t>
            </a:r>
            <a:r>
              <a:rPr lang="fa-IR" sz="2000" dirty="0">
                <a:solidFill>
                  <a:srgbClr val="000000"/>
                </a:solidFill>
                <a:latin typeface="B Nazanin" panose="00000400000000000000" pitchFamily="2" charset="-78"/>
                <a:cs typeface="B Nazanin" panose="00000400000000000000" pitchFamily="2" charset="-78"/>
              </a:rPr>
              <a:t>نسبت به یکدیگر و یا بعبارت بهتر قرارگیری ماه، خورشید و زمین در یک امتداد (ابتدا و نیمه ماه های قمری</a:t>
            </a:r>
            <a:r>
              <a:rPr lang="en-US" sz="2000" dirty="0">
                <a:solidFill>
                  <a:srgbClr val="000000"/>
                </a:solidFill>
                <a:latin typeface="B Nazanin" panose="00000400000000000000" pitchFamily="2" charset="-78"/>
                <a:cs typeface="B Nazanin" panose="00000400000000000000" pitchFamily="2" charset="-78"/>
              </a:rPr>
              <a:t>(</a:t>
            </a:r>
            <a:endParaRPr lang="en-US" sz="2000" dirty="0"/>
          </a:p>
          <a:p>
            <a:pPr algn="r" rtl="1"/>
            <a:r>
              <a:rPr lang="fa-IR" sz="2000" b="1" dirty="0">
                <a:solidFill>
                  <a:srgbClr val="C00000"/>
                </a:solidFill>
                <a:latin typeface="B Nazanin" panose="00000400000000000000" pitchFamily="2" charset="-78"/>
                <a:cs typeface="B Nazanin" panose="00000400000000000000" pitchFamily="2" charset="-78"/>
              </a:rPr>
              <a:t>كهکشند </a:t>
            </a:r>
            <a:r>
              <a:rPr lang="en-US" sz="2000" b="1" dirty="0">
                <a:solidFill>
                  <a:srgbClr val="C00000"/>
                </a:solidFill>
                <a:latin typeface="B Nazanin" panose="00000400000000000000" pitchFamily="2" charset="-78"/>
                <a:cs typeface="B Nazanin" panose="00000400000000000000" pitchFamily="2" charset="-78"/>
              </a:rPr>
              <a:t>:</a:t>
            </a:r>
            <a:r>
              <a:rPr lang="en-US" sz="2000" b="1" dirty="0" smtClean="0">
                <a:solidFill>
                  <a:srgbClr val="C00000"/>
                </a:solidFill>
                <a:latin typeface="B Nazanin" panose="00000400000000000000" pitchFamily="2" charset="-78"/>
                <a:cs typeface="B Nazanin" panose="00000400000000000000" pitchFamily="2" charset="-78"/>
              </a:rPr>
              <a:t>(</a:t>
            </a:r>
            <a:r>
              <a:rPr lang="en-US" sz="2000" b="1" dirty="0">
                <a:solidFill>
                  <a:srgbClr val="C00000"/>
                </a:solidFill>
                <a:latin typeface="Times New Roman" panose="02020603050405020304" pitchFamily="18" charset="0"/>
                <a:cs typeface="Times New Roman" panose="02020603050405020304" pitchFamily="18" charset="0"/>
              </a:rPr>
              <a:t>Neap</a:t>
            </a:r>
            <a:r>
              <a:rPr lang="en-US" sz="2000" b="1" dirty="0" smtClean="0">
                <a:solidFill>
                  <a:srgbClr val="C00000"/>
                </a:solidFill>
                <a:latin typeface="B Nazanin" panose="00000400000000000000" pitchFamily="2" charset="-78"/>
                <a:cs typeface="B Nazanin" panose="00000400000000000000" pitchFamily="2" charset="-78"/>
              </a:rPr>
              <a:t>)</a:t>
            </a:r>
            <a:r>
              <a:rPr lang="fa-IR" sz="2000" b="1" dirty="0" smtClean="0">
                <a:solidFill>
                  <a:srgbClr val="C00000"/>
                </a:solidFill>
                <a:latin typeface="B Nazanin" panose="00000400000000000000" pitchFamily="2" charset="-78"/>
                <a:cs typeface="B Nazanin" panose="00000400000000000000" pitchFamily="2" charset="-78"/>
              </a:rPr>
              <a:t> </a:t>
            </a:r>
            <a:r>
              <a:rPr lang="fa-IR" sz="2000" dirty="0" smtClean="0">
                <a:solidFill>
                  <a:srgbClr val="000000"/>
                </a:solidFill>
                <a:latin typeface="B Nazanin" panose="00000400000000000000" pitchFamily="2" charset="-78"/>
                <a:cs typeface="B Nazanin" panose="00000400000000000000" pitchFamily="2" charset="-78"/>
              </a:rPr>
              <a:t>جزرومد </a:t>
            </a:r>
            <a:r>
              <a:rPr lang="fa-IR" sz="2000" dirty="0">
                <a:solidFill>
                  <a:srgbClr val="000000"/>
                </a:solidFill>
                <a:latin typeface="B Nazanin" panose="00000400000000000000" pitchFamily="2" charset="-78"/>
                <a:cs typeface="B Nazanin" panose="00000400000000000000" pitchFamily="2" charset="-78"/>
              </a:rPr>
              <a:t>با کمترین دامنه ناشی از قرارگیری نسبی ماه و خورشید در </a:t>
            </a:r>
            <a:r>
              <a:rPr lang="fa-IR" sz="2000" dirty="0" smtClean="0">
                <a:solidFill>
                  <a:srgbClr val="000000"/>
                </a:solidFill>
                <a:latin typeface="B Nazanin" panose="00000400000000000000" pitchFamily="2" charset="-78"/>
                <a:cs typeface="B Nazanin" panose="00000400000000000000" pitchFamily="2" charset="-78"/>
              </a:rPr>
              <a:t>فاز</a:t>
            </a:r>
            <a:r>
              <a:rPr lang="fa-IR" sz="2000" dirty="0" smtClean="0">
                <a:solidFill>
                  <a:srgbClr val="000000"/>
                </a:solidFill>
                <a:latin typeface="Times New Roman" panose="02020603050405020304" pitchFamily="18" charset="0"/>
                <a:cs typeface="B Nazanin" panose="00000400000000000000" pitchFamily="2" charset="-78"/>
              </a:rPr>
              <a:t>90</a:t>
            </a:r>
            <a:r>
              <a:rPr lang="fa-IR" sz="2000" dirty="0" smtClean="0">
                <a:solidFill>
                  <a:srgbClr val="000000"/>
                </a:solidFill>
                <a:latin typeface="B Nazanin" panose="00000400000000000000" pitchFamily="2" charset="-78"/>
                <a:cs typeface="B Nazanin" panose="00000400000000000000" pitchFamily="2" charset="-78"/>
              </a:rPr>
              <a:t>و </a:t>
            </a:r>
            <a:r>
              <a:rPr lang="fa-IR" sz="2000" dirty="0">
                <a:solidFill>
                  <a:srgbClr val="000000"/>
                </a:solidFill>
                <a:latin typeface="Times New Roman" panose="02020603050405020304" pitchFamily="18" charset="0"/>
                <a:cs typeface="B Nazanin" panose="00000400000000000000" pitchFamily="2" charset="-78"/>
              </a:rPr>
              <a:t>270</a:t>
            </a:r>
            <a:r>
              <a:rPr lang="fa-IR" sz="2000" dirty="0">
                <a:solidFill>
                  <a:srgbClr val="000000"/>
                </a:solidFill>
                <a:latin typeface="B Nazanin" panose="00000400000000000000" pitchFamily="2" charset="-78"/>
                <a:cs typeface="B Nazanin" panose="00000400000000000000" pitchFamily="2" charset="-78"/>
              </a:rPr>
              <a:t>درجه نسبت</a:t>
            </a:r>
            <a:r>
              <a:rPr lang="en-US" sz="2000" dirty="0">
                <a:solidFill>
                  <a:srgbClr val="000000"/>
                </a:solidFill>
                <a:latin typeface="B Nazanin" panose="00000400000000000000" pitchFamily="2" charset="-78"/>
                <a:cs typeface="B Nazanin" panose="00000400000000000000" pitchFamily="2" charset="-78"/>
              </a:rPr>
              <a:t> </a:t>
            </a:r>
            <a:r>
              <a:rPr lang="fa-IR" sz="2000" dirty="0">
                <a:solidFill>
                  <a:srgbClr val="000000"/>
                </a:solidFill>
                <a:latin typeface="B Nazanin" panose="00000400000000000000" pitchFamily="2" charset="-78"/>
                <a:cs typeface="B Nazanin" panose="00000400000000000000" pitchFamily="2" charset="-78"/>
              </a:rPr>
              <a:t>به یکدیگر (روزهای </a:t>
            </a:r>
            <a:r>
              <a:rPr lang="fa-IR" sz="2000" dirty="0" smtClean="0">
                <a:solidFill>
                  <a:srgbClr val="000000"/>
                </a:solidFill>
                <a:latin typeface="Times New Roman" panose="02020603050405020304" pitchFamily="18" charset="0"/>
                <a:cs typeface="B Nazanin" panose="00000400000000000000" pitchFamily="2" charset="-78"/>
              </a:rPr>
              <a:t>7</a:t>
            </a:r>
            <a:r>
              <a:rPr lang="fa-IR" sz="2000" dirty="0" smtClean="0">
                <a:solidFill>
                  <a:srgbClr val="000000"/>
                </a:solidFill>
                <a:latin typeface="B Nazanin" panose="00000400000000000000" pitchFamily="2" charset="-78"/>
                <a:cs typeface="B Nazanin" panose="00000400000000000000" pitchFamily="2" charset="-78"/>
              </a:rPr>
              <a:t>و </a:t>
            </a:r>
            <a:r>
              <a:rPr lang="fa-IR" sz="2000" dirty="0">
                <a:solidFill>
                  <a:srgbClr val="000000"/>
                </a:solidFill>
                <a:latin typeface="Times New Roman" panose="02020603050405020304" pitchFamily="18" charset="0"/>
                <a:cs typeface="B Nazanin" panose="00000400000000000000" pitchFamily="2" charset="-78"/>
              </a:rPr>
              <a:t>21</a:t>
            </a:r>
            <a:r>
              <a:rPr lang="fa-IR" sz="2000" dirty="0">
                <a:solidFill>
                  <a:srgbClr val="000000"/>
                </a:solidFill>
                <a:latin typeface="B Nazanin" panose="00000400000000000000" pitchFamily="2" charset="-78"/>
                <a:cs typeface="B Nazanin" panose="00000400000000000000" pitchFamily="2" charset="-78"/>
              </a:rPr>
              <a:t>ماههای </a:t>
            </a:r>
            <a:r>
              <a:rPr lang="fa-IR" sz="2000" dirty="0" smtClean="0">
                <a:solidFill>
                  <a:srgbClr val="000000"/>
                </a:solidFill>
                <a:latin typeface="B Nazanin" panose="00000400000000000000" pitchFamily="2" charset="-78"/>
                <a:cs typeface="B Nazanin" panose="00000400000000000000" pitchFamily="2" charset="-78"/>
              </a:rPr>
              <a:t>قمری)</a:t>
            </a:r>
            <a:endParaRPr lang="en-US" sz="2000" dirty="0">
              <a:solidFill>
                <a:srgbClr val="000000"/>
              </a:solidFill>
              <a:latin typeface="B Nazanin" panose="00000400000000000000" pitchFamily="2" charset="-78"/>
              <a:cs typeface="B Nazanin" panose="00000400000000000000" pitchFamily="2" charset="-78"/>
            </a:endParaRPr>
          </a:p>
          <a:p>
            <a:pPr algn="r" rtl="1"/>
            <a:endParaRPr lang="fa-IR" sz="2000" b="1" dirty="0">
              <a:latin typeface="Times New Roman" panose="02020603050405020304" pitchFamily="18" charset="0"/>
              <a:cs typeface="Times New Roman" panose="02020603050405020304" pitchFamily="18" charset="0"/>
            </a:endParaRPr>
          </a:p>
        </p:txBody>
      </p:sp>
      <p:sp>
        <p:nvSpPr>
          <p:cNvPr id="7" name="8-Point Star 6"/>
          <p:cNvSpPr/>
          <p:nvPr/>
        </p:nvSpPr>
        <p:spPr>
          <a:xfrm>
            <a:off x="527538" y="6180992"/>
            <a:ext cx="413239" cy="457200"/>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7</a:t>
            </a:r>
            <a:endParaRPr lang="en-US" dirty="0">
              <a:cs typeface="B Nazanin" panose="00000400000000000000" pitchFamily="2" charset="-78"/>
            </a:endParaRPr>
          </a:p>
        </p:txBody>
      </p:sp>
    </p:spTree>
    <p:extLst>
      <p:ext uri="{BB962C8B-B14F-4D97-AF65-F5344CB8AC3E}">
        <p14:creationId xmlns:p14="http://schemas.microsoft.com/office/powerpoint/2010/main" val="301130934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016" y="190500"/>
            <a:ext cx="9398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14" y="165101"/>
            <a:ext cx="2246024" cy="1100992"/>
          </a:xfrm>
          <a:prstGeom prst="rect">
            <a:avLst/>
          </a:prstGeom>
        </p:spPr>
      </p:pic>
      <p:sp>
        <p:nvSpPr>
          <p:cNvPr id="5" name="Rectangle 4"/>
          <p:cNvSpPr/>
          <p:nvPr/>
        </p:nvSpPr>
        <p:spPr>
          <a:xfrm>
            <a:off x="720969" y="1409700"/>
            <a:ext cx="10970847" cy="5447645"/>
          </a:xfrm>
          <a:prstGeom prst="rect">
            <a:avLst/>
          </a:prstGeom>
        </p:spPr>
        <p:txBody>
          <a:bodyPr wrap="square">
            <a:spAutoFit/>
          </a:bodyPr>
          <a:lstStyle/>
          <a:p>
            <a:pPr algn="r" rtl="1"/>
            <a:r>
              <a:rPr lang="fa-IR" sz="2800" b="1" dirty="0">
                <a:solidFill>
                  <a:srgbClr val="FF0000"/>
                </a:solidFill>
                <a:cs typeface="B Nazanin" panose="00000400000000000000" pitchFamily="2" charset="-78"/>
              </a:rPr>
              <a:t>تعاریف:</a:t>
            </a:r>
          </a:p>
          <a:p>
            <a:pPr algn="r" rtl="1">
              <a:lnSpc>
                <a:spcPct val="150000"/>
              </a:lnSpc>
            </a:pPr>
            <a:r>
              <a:rPr lang="fa-IR" sz="2000" b="1" dirty="0">
                <a:solidFill>
                  <a:srgbClr val="C00000"/>
                </a:solidFill>
                <a:latin typeface="B Nazanin" panose="00000400000000000000" pitchFamily="2" charset="-78"/>
                <a:cs typeface="B Nazanin" panose="00000400000000000000" pitchFamily="2" charset="-78"/>
              </a:rPr>
              <a:t>سطح مبناي چارت دريايي يا چارت ديتوم</a:t>
            </a:r>
            <a:r>
              <a:rPr lang="en-US" sz="2000" b="1" dirty="0">
                <a:solidFill>
                  <a:srgbClr val="C00000"/>
                </a:solidFill>
                <a:latin typeface="B Nazanin" panose="00000400000000000000" pitchFamily="2" charset="-78"/>
                <a:cs typeface="B Nazanin" panose="00000400000000000000" pitchFamily="2" charset="-78"/>
              </a:rPr>
              <a:t>:</a:t>
            </a:r>
            <a:r>
              <a:rPr lang="fa-IR" sz="2000" b="1" dirty="0">
                <a:solidFill>
                  <a:srgbClr val="C00000"/>
                </a:solidFill>
                <a:latin typeface="B Nazanin" panose="00000400000000000000" pitchFamily="2" charset="-78"/>
                <a:cs typeface="B Nazanin" panose="00000400000000000000" pitchFamily="2" charset="-78"/>
              </a:rPr>
              <a:t> </a:t>
            </a:r>
            <a:r>
              <a:rPr lang="fa-IR" sz="2000" dirty="0">
                <a:solidFill>
                  <a:srgbClr val="000000"/>
                </a:solidFill>
                <a:latin typeface="B Nazanin" panose="00000400000000000000" pitchFamily="2" charset="-78"/>
                <a:cs typeface="B Nazanin" panose="00000400000000000000" pitchFamily="2" charset="-78"/>
              </a:rPr>
              <a:t>سطحی مبنایی است که تمام عمق</a:t>
            </a:r>
            <a:r>
              <a:rPr lang="en-US" sz="2000" dirty="0">
                <a:solidFill>
                  <a:srgbClr val="000000"/>
                </a:solidFill>
                <a:latin typeface="B Nazanin" panose="00000400000000000000" pitchFamily="2" charset="-78"/>
                <a:cs typeface="B Nazanin" panose="00000400000000000000" pitchFamily="2" charset="-78"/>
              </a:rPr>
              <a:t> </a:t>
            </a:r>
            <a:r>
              <a:rPr lang="fa-IR" sz="2000" dirty="0">
                <a:solidFill>
                  <a:srgbClr val="000000"/>
                </a:solidFill>
                <a:latin typeface="B Nazanin" panose="00000400000000000000" pitchFamily="2" charset="-78"/>
                <a:cs typeface="B Nazanin" panose="00000400000000000000" pitchFamily="2" charset="-78"/>
              </a:rPr>
              <a:t>های نمایش داده شده</a:t>
            </a:r>
            <a:r>
              <a:rPr lang="en-US" sz="2000" dirty="0">
                <a:solidFill>
                  <a:srgbClr val="000000"/>
                </a:solidFill>
                <a:latin typeface="B Nazanin" panose="00000400000000000000" pitchFamily="2" charset="-78"/>
                <a:cs typeface="B Nazanin" panose="00000400000000000000" pitchFamily="2" charset="-78"/>
              </a:rPr>
              <a:t> </a:t>
            </a:r>
            <a:r>
              <a:rPr lang="fa-IR" sz="2000" dirty="0">
                <a:solidFill>
                  <a:srgbClr val="000000"/>
                </a:solidFill>
                <a:latin typeface="B Nazanin" panose="00000400000000000000" pitchFamily="2" charset="-78"/>
                <a:cs typeface="B Nazanin" panose="00000400000000000000" pitchFamily="2" charset="-78"/>
              </a:rPr>
              <a:t>برروی چارت های دریائی نسبت به آن بوده و </a:t>
            </a:r>
            <a:r>
              <a:rPr lang="fa-IR" sz="2000" dirty="0" smtClean="0">
                <a:solidFill>
                  <a:srgbClr val="000000"/>
                </a:solidFill>
                <a:latin typeface="B Nazanin" panose="00000400000000000000" pitchFamily="2" charset="-78"/>
                <a:cs typeface="B Nazanin" panose="00000400000000000000" pitchFamily="2" charset="-78"/>
              </a:rPr>
              <a:t>معمولاً پیش</a:t>
            </a:r>
            <a:r>
              <a:rPr lang="fa-IR" sz="2000" dirty="0">
                <a:solidFill>
                  <a:srgbClr val="000000"/>
                </a:solidFill>
                <a:latin typeface="B Nazanin" panose="00000400000000000000" pitchFamily="2" charset="-78"/>
                <a:cs typeface="B Nazanin" panose="00000400000000000000" pitchFamily="2" charset="-78"/>
              </a:rPr>
              <a:t>‌</a:t>
            </a:r>
            <a:r>
              <a:rPr lang="fa-IR" sz="2000" dirty="0" smtClean="0">
                <a:solidFill>
                  <a:srgbClr val="000000"/>
                </a:solidFill>
                <a:latin typeface="B Nazanin" panose="00000400000000000000" pitchFamily="2" charset="-78"/>
                <a:cs typeface="B Nazanin" panose="00000400000000000000" pitchFamily="2" charset="-78"/>
              </a:rPr>
              <a:t>بینی‌ها </a:t>
            </a:r>
            <a:r>
              <a:rPr lang="fa-IR" sz="2000" dirty="0">
                <a:solidFill>
                  <a:srgbClr val="000000"/>
                </a:solidFill>
                <a:latin typeface="B Nazanin" panose="00000400000000000000" pitchFamily="2" charset="-78"/>
                <a:cs typeface="B Nazanin" panose="00000400000000000000" pitchFamily="2" charset="-78"/>
              </a:rPr>
              <a:t>و سطوح جزرومدی نیز نسبت به آن ارائه میشوند.</a:t>
            </a:r>
            <a:r>
              <a:rPr lang="en-US" sz="2000" dirty="0">
                <a:solidFill>
                  <a:srgbClr val="000000"/>
                </a:solidFill>
                <a:latin typeface="B Nazanin" panose="00000400000000000000" pitchFamily="2" charset="-78"/>
                <a:cs typeface="B Nazanin" panose="00000400000000000000" pitchFamily="2" charset="-78"/>
              </a:rPr>
              <a:t> </a:t>
            </a:r>
            <a:r>
              <a:rPr lang="fa-IR" sz="2000" dirty="0">
                <a:solidFill>
                  <a:srgbClr val="000000"/>
                </a:solidFill>
                <a:latin typeface="B Nazanin" panose="00000400000000000000" pitchFamily="2" charset="-78"/>
                <a:cs typeface="B Nazanin" panose="00000400000000000000" pitchFamily="2" charset="-78"/>
              </a:rPr>
              <a:t>پایین ترین تراز دریا بعنوان چارت دیتوم در نظر گرفته میشود و عموما از </a:t>
            </a:r>
            <a:r>
              <a:rPr lang="en-US" sz="2000" dirty="0">
                <a:solidFill>
                  <a:srgbClr val="000000"/>
                </a:solidFill>
                <a:latin typeface="B Nazanin" panose="00000400000000000000" pitchFamily="2" charset="-78"/>
                <a:cs typeface="B Nazanin" panose="00000400000000000000" pitchFamily="2" charset="-78"/>
              </a:rPr>
              <a:t> </a:t>
            </a:r>
            <a:r>
              <a:rPr lang="en-US" sz="1600" dirty="0">
                <a:solidFill>
                  <a:srgbClr val="000000"/>
                </a:solidFill>
                <a:latin typeface="Times New Roman" panose="02020603050405020304" pitchFamily="18" charset="0"/>
              </a:rPr>
              <a:t>LAT</a:t>
            </a:r>
            <a:r>
              <a:rPr lang="fa-IR" sz="2000" dirty="0">
                <a:solidFill>
                  <a:srgbClr val="000000"/>
                </a:solidFill>
                <a:latin typeface="B Nazanin" panose="00000400000000000000" pitchFamily="2" charset="-78"/>
                <a:cs typeface="B Nazanin" panose="00000400000000000000" pitchFamily="2" charset="-78"/>
              </a:rPr>
              <a:t>و </a:t>
            </a:r>
            <a:r>
              <a:rPr lang="en-US" sz="2000" dirty="0">
                <a:solidFill>
                  <a:srgbClr val="000000"/>
                </a:solidFill>
                <a:latin typeface="B Nazanin" panose="00000400000000000000" pitchFamily="2" charset="-78"/>
                <a:cs typeface="B Nazanin" panose="00000400000000000000" pitchFamily="2" charset="-78"/>
              </a:rPr>
              <a:t> </a:t>
            </a:r>
            <a:r>
              <a:rPr lang="en-US" sz="1600" dirty="0">
                <a:solidFill>
                  <a:srgbClr val="000000"/>
                </a:solidFill>
                <a:latin typeface="Times New Roman" panose="02020603050405020304" pitchFamily="18" charset="0"/>
              </a:rPr>
              <a:t>MLLW</a:t>
            </a:r>
            <a:r>
              <a:rPr lang="fa-IR" sz="2000" dirty="0">
                <a:solidFill>
                  <a:srgbClr val="000000"/>
                </a:solidFill>
                <a:latin typeface="B Nazanin" panose="00000400000000000000" pitchFamily="2" charset="-78"/>
                <a:cs typeface="B Nazanin" panose="00000400000000000000" pitchFamily="2" charset="-78"/>
              </a:rPr>
              <a:t>بدین منظور استفاده میشود</a:t>
            </a:r>
            <a:r>
              <a:rPr lang="en-US" sz="2000" dirty="0">
                <a:solidFill>
                  <a:srgbClr val="000000"/>
                </a:solidFill>
                <a:latin typeface="B Nazanin" panose="00000400000000000000" pitchFamily="2" charset="-78"/>
                <a:cs typeface="B Nazanin" panose="00000400000000000000" pitchFamily="2" charset="-78"/>
              </a:rPr>
              <a:t>.</a:t>
            </a:r>
          </a:p>
          <a:p>
            <a:pPr algn="r" rtl="1">
              <a:lnSpc>
                <a:spcPct val="150000"/>
              </a:lnSpc>
            </a:pPr>
            <a:r>
              <a:rPr lang="fa-IR" sz="2000" dirty="0"/>
              <a:t> </a:t>
            </a:r>
            <a:r>
              <a:rPr lang="fa-IR" sz="2000" b="1" dirty="0">
                <a:solidFill>
                  <a:srgbClr val="C00000"/>
                </a:solidFill>
                <a:latin typeface="B Nazanin" panose="00000400000000000000" pitchFamily="2" charset="-78"/>
                <a:cs typeface="B Nazanin" panose="00000400000000000000" pitchFamily="2" charset="-78"/>
              </a:rPr>
              <a:t>سطوح مبناي جزرومدي</a:t>
            </a:r>
            <a:r>
              <a:rPr lang="fa-IR" sz="2000" dirty="0">
                <a:solidFill>
                  <a:srgbClr val="C00000"/>
                </a:solidFill>
                <a:latin typeface="B Nazanin" panose="00000400000000000000" pitchFamily="2" charset="-78"/>
                <a:cs typeface="B Nazanin" panose="00000400000000000000" pitchFamily="2" charset="-78"/>
              </a:rPr>
              <a:t>: </a:t>
            </a:r>
            <a:r>
              <a:rPr lang="fa-IR" sz="2000" dirty="0">
                <a:solidFill>
                  <a:srgbClr val="000000"/>
                </a:solidFill>
                <a:latin typeface="B Nazanin" panose="00000400000000000000" pitchFamily="2" charset="-78"/>
                <a:cs typeface="B Nazanin" panose="00000400000000000000" pitchFamily="2" charset="-78"/>
              </a:rPr>
              <a:t>سطوح مختلف تراز دریا که با استفاده از داده های تراز دریا و یا استخراج </a:t>
            </a:r>
            <a:r>
              <a:rPr lang="fa-IR" sz="2000" dirty="0" smtClean="0">
                <a:solidFill>
                  <a:srgbClr val="000000"/>
                </a:solidFill>
                <a:latin typeface="B Nazanin" panose="00000400000000000000" pitchFamily="2" charset="-78"/>
                <a:cs typeface="B Nazanin" panose="00000400000000000000" pitchFamily="2" charset="-78"/>
              </a:rPr>
              <a:t>مؤلفه </a:t>
            </a:r>
            <a:r>
              <a:rPr lang="fa-IR" sz="2000" dirty="0">
                <a:solidFill>
                  <a:srgbClr val="000000"/>
                </a:solidFill>
                <a:latin typeface="B Nazanin" panose="00000400000000000000" pitchFamily="2" charset="-78"/>
                <a:cs typeface="B Nazanin" panose="00000400000000000000" pitchFamily="2" charset="-78"/>
              </a:rPr>
              <a:t>های</a:t>
            </a:r>
            <a:r>
              <a:rPr lang="en-US" sz="2000" dirty="0">
                <a:solidFill>
                  <a:srgbClr val="000000"/>
                </a:solidFill>
                <a:latin typeface="B Nazanin" panose="00000400000000000000" pitchFamily="2" charset="-78"/>
                <a:cs typeface="B Nazanin" panose="00000400000000000000" pitchFamily="2" charset="-78"/>
              </a:rPr>
              <a:t> </a:t>
            </a:r>
            <a:r>
              <a:rPr lang="fa-IR" sz="2000" dirty="0">
                <a:solidFill>
                  <a:srgbClr val="000000"/>
                </a:solidFill>
                <a:latin typeface="B Nazanin" panose="00000400000000000000" pitchFamily="2" charset="-78"/>
                <a:cs typeface="B Nazanin" panose="00000400000000000000" pitchFamily="2" charset="-78"/>
              </a:rPr>
              <a:t>جزرومدی محاسبه و تعریف می شود</a:t>
            </a:r>
            <a:r>
              <a:rPr lang="en-US" sz="2000" dirty="0"/>
              <a:t>.</a:t>
            </a:r>
          </a:p>
          <a:p>
            <a:pPr algn="r" rtl="1">
              <a:lnSpc>
                <a:spcPct val="150000"/>
              </a:lnSpc>
            </a:pPr>
            <a:r>
              <a:rPr lang="fa-IR" sz="2000" b="1" dirty="0">
                <a:solidFill>
                  <a:srgbClr val="C00000"/>
                </a:solidFill>
                <a:latin typeface="B Nazanin" panose="00000400000000000000" pitchFamily="2" charset="-78"/>
                <a:cs typeface="B Nazanin" panose="00000400000000000000" pitchFamily="2" charset="-78"/>
              </a:rPr>
              <a:t>سطح متوسط دريا</a:t>
            </a:r>
            <a:r>
              <a:rPr lang="en-US" sz="2000" b="1" dirty="0">
                <a:solidFill>
                  <a:srgbClr val="C00000"/>
                </a:solidFill>
                <a:latin typeface="B Nazanin" panose="00000400000000000000" pitchFamily="2" charset="-78"/>
                <a:cs typeface="B Nazanin" panose="00000400000000000000" pitchFamily="2" charset="-78"/>
              </a:rPr>
              <a:t>(</a:t>
            </a:r>
            <a:r>
              <a:rPr lang="en-US" sz="2000" b="1" dirty="0">
                <a:solidFill>
                  <a:srgbClr val="C00000"/>
                </a:solidFill>
                <a:latin typeface="Times New Roman" panose="02020603050405020304" pitchFamily="18" charset="0"/>
                <a:cs typeface="Times New Roman" panose="02020603050405020304" pitchFamily="18" charset="0"/>
              </a:rPr>
              <a:t>MSL</a:t>
            </a:r>
            <a:r>
              <a:rPr lang="en-US" sz="2000" b="1" dirty="0" smtClean="0">
                <a:solidFill>
                  <a:srgbClr val="C00000"/>
                </a:solidFill>
                <a:latin typeface="B Nazanin" panose="00000400000000000000" pitchFamily="2" charset="-78"/>
                <a:cs typeface="B Nazanin" panose="00000400000000000000" pitchFamily="2" charset="-78"/>
              </a:rPr>
              <a:t>)</a:t>
            </a:r>
            <a:r>
              <a:rPr lang="fa-IR" sz="2000" b="1" dirty="0" smtClean="0">
                <a:solidFill>
                  <a:srgbClr val="C00000"/>
                </a:solidFill>
                <a:latin typeface="B Nazanin" panose="00000400000000000000" pitchFamily="2" charset="-78"/>
                <a:cs typeface="B Nazanin" panose="00000400000000000000" pitchFamily="2" charset="-78"/>
              </a:rPr>
              <a:t>: </a:t>
            </a:r>
            <a:r>
              <a:rPr lang="fa-IR" sz="2000" dirty="0" smtClean="0">
                <a:solidFill>
                  <a:srgbClr val="000000"/>
                </a:solidFill>
                <a:latin typeface="B Nazanin" panose="00000400000000000000" pitchFamily="2" charset="-78"/>
                <a:cs typeface="B Nazanin" panose="00000400000000000000" pitchFamily="2" charset="-78"/>
              </a:rPr>
              <a:t>میانگین </a:t>
            </a:r>
            <a:r>
              <a:rPr lang="fa-IR" sz="2000" dirty="0">
                <a:solidFill>
                  <a:srgbClr val="000000"/>
                </a:solidFill>
                <a:latin typeface="B Nazanin" panose="00000400000000000000" pitchFamily="2" charset="-78"/>
                <a:cs typeface="B Nazanin" panose="00000400000000000000" pitchFamily="2" charset="-78"/>
              </a:rPr>
              <a:t>یا متوسط تراز دریا که از اعمال فیلترهای </a:t>
            </a:r>
            <a:r>
              <a:rPr lang="fa-IR" sz="2000" dirty="0" smtClean="0">
                <a:solidFill>
                  <a:srgbClr val="000000"/>
                </a:solidFill>
                <a:latin typeface="B Nazanin" panose="00000400000000000000" pitchFamily="2" charset="-78"/>
                <a:cs typeface="B Nazanin" panose="00000400000000000000" pitchFamily="2" charset="-78"/>
              </a:rPr>
              <a:t>پایین‌گذر بر </a:t>
            </a:r>
            <a:r>
              <a:rPr lang="fa-IR" sz="2000" dirty="0">
                <a:solidFill>
                  <a:srgbClr val="000000"/>
                </a:solidFill>
                <a:latin typeface="B Nazanin" panose="00000400000000000000" pitchFamily="2" charset="-78"/>
                <a:cs typeface="B Nazanin" panose="00000400000000000000" pitchFamily="2" charset="-78"/>
              </a:rPr>
              <a:t>روی مشاهدات ساعتی</a:t>
            </a:r>
            <a:r>
              <a:rPr lang="en-US" sz="2000" dirty="0">
                <a:solidFill>
                  <a:srgbClr val="000000"/>
                </a:solidFill>
                <a:latin typeface="B Nazanin" panose="00000400000000000000" pitchFamily="2" charset="-78"/>
                <a:cs typeface="B Nazanin" panose="00000400000000000000" pitchFamily="2" charset="-78"/>
              </a:rPr>
              <a:t> </a:t>
            </a:r>
            <a:r>
              <a:rPr lang="fa-IR" sz="2000" dirty="0">
                <a:solidFill>
                  <a:srgbClr val="000000"/>
                </a:solidFill>
                <a:latin typeface="B Nazanin" panose="00000400000000000000" pitchFamily="2" charset="-78"/>
                <a:cs typeface="B Nazanin" panose="00000400000000000000" pitchFamily="2" charset="-78"/>
              </a:rPr>
              <a:t>و یا </a:t>
            </a:r>
            <a:r>
              <a:rPr lang="fa-IR" sz="2000" dirty="0" smtClean="0">
                <a:solidFill>
                  <a:srgbClr val="000000"/>
                </a:solidFill>
                <a:latin typeface="B Nazanin" panose="00000400000000000000" pitchFamily="2" charset="-78"/>
                <a:cs typeface="B Nazanin" panose="00000400000000000000" pitchFamily="2" charset="-78"/>
              </a:rPr>
              <a:t>میانگین</a:t>
            </a:r>
            <a:r>
              <a:rPr lang="fa-IR" sz="2000" dirty="0">
                <a:solidFill>
                  <a:srgbClr val="000000"/>
                </a:solidFill>
                <a:latin typeface="B Nazanin" panose="00000400000000000000" pitchFamily="2" charset="-78"/>
                <a:cs typeface="B Nazanin" panose="00000400000000000000" pitchFamily="2" charset="-78"/>
              </a:rPr>
              <a:t>‌</a:t>
            </a:r>
            <a:r>
              <a:rPr lang="fa-IR" sz="2000" dirty="0" smtClean="0">
                <a:solidFill>
                  <a:srgbClr val="000000"/>
                </a:solidFill>
                <a:latin typeface="B Nazanin" panose="00000400000000000000" pitchFamily="2" charset="-78"/>
                <a:cs typeface="B Nazanin" panose="00000400000000000000" pitchFamily="2" charset="-78"/>
              </a:rPr>
              <a:t>گیری </a:t>
            </a:r>
            <a:r>
              <a:rPr lang="fa-IR" sz="2000" dirty="0">
                <a:solidFill>
                  <a:srgbClr val="000000"/>
                </a:solidFill>
                <a:latin typeface="B Nazanin" panose="00000400000000000000" pitchFamily="2" charset="-78"/>
                <a:cs typeface="B Nazanin" panose="00000400000000000000" pitchFamily="2" charset="-78"/>
              </a:rPr>
              <a:t>تراز دریا در بازه زمانی نسبتا طولانی (سالانه، </a:t>
            </a:r>
            <a:r>
              <a:rPr lang="fa-IR" sz="2000" dirty="0">
                <a:solidFill>
                  <a:srgbClr val="000000"/>
                </a:solidFill>
                <a:latin typeface="Times New Roman" panose="02020603050405020304" pitchFamily="18" charset="0"/>
                <a:cs typeface="B Nazanin" panose="00000400000000000000" pitchFamily="2" charset="-78"/>
              </a:rPr>
              <a:t>18.6</a:t>
            </a:r>
            <a:r>
              <a:rPr lang="fa-IR" sz="2000" dirty="0">
                <a:solidFill>
                  <a:srgbClr val="000000"/>
                </a:solidFill>
                <a:latin typeface="B Nazanin" panose="00000400000000000000" pitchFamily="2" charset="-78"/>
                <a:cs typeface="B Nazanin" panose="00000400000000000000" pitchFamily="2" charset="-78"/>
              </a:rPr>
              <a:t>سال) بدست می آید</a:t>
            </a:r>
            <a:r>
              <a:rPr lang="en-US" sz="2000" dirty="0">
                <a:solidFill>
                  <a:srgbClr val="000000"/>
                </a:solidFill>
                <a:latin typeface="B Nazanin" panose="00000400000000000000" pitchFamily="2" charset="-78"/>
                <a:cs typeface="B Nazanin" panose="00000400000000000000" pitchFamily="2" charset="-78"/>
              </a:rPr>
              <a:t>.</a:t>
            </a:r>
            <a:r>
              <a:rPr lang="fa-IR" sz="2000" dirty="0"/>
              <a:t> </a:t>
            </a:r>
          </a:p>
          <a:p>
            <a:pPr algn="r" rtl="1">
              <a:lnSpc>
                <a:spcPct val="150000"/>
              </a:lnSpc>
            </a:pPr>
            <a:r>
              <a:rPr lang="fa-IR" sz="2000" b="1" dirty="0">
                <a:solidFill>
                  <a:srgbClr val="C00000"/>
                </a:solidFill>
                <a:latin typeface="B Nazanin" panose="00000400000000000000" pitchFamily="2" charset="-78"/>
                <a:cs typeface="B Nazanin" panose="00000400000000000000" pitchFamily="2" charset="-78"/>
              </a:rPr>
              <a:t>سطح متوسط جزرومد(</a:t>
            </a:r>
            <a:r>
              <a:rPr lang="en-US" sz="2000" b="1" dirty="0">
                <a:solidFill>
                  <a:srgbClr val="C00000"/>
                </a:solidFill>
                <a:latin typeface="Times New Roman" panose="02020603050405020304" pitchFamily="18" charset="0"/>
                <a:cs typeface="Times New Roman" panose="02020603050405020304" pitchFamily="18" charset="0"/>
              </a:rPr>
              <a:t>MTL</a:t>
            </a:r>
            <a:r>
              <a:rPr lang="fa-IR" sz="2000" b="1" dirty="0" smtClean="0">
                <a:solidFill>
                  <a:srgbClr val="C00000"/>
                </a:solidFill>
                <a:latin typeface="B Nazanin" panose="00000400000000000000" pitchFamily="2" charset="-78"/>
                <a:cs typeface="B Nazanin" panose="00000400000000000000" pitchFamily="2" charset="-78"/>
              </a:rPr>
              <a:t>):</a:t>
            </a:r>
            <a:r>
              <a:rPr lang="en-US" sz="2000" b="1" dirty="0" smtClean="0">
                <a:solidFill>
                  <a:srgbClr val="00B050"/>
                </a:solidFill>
                <a:latin typeface="B Nazanin" panose="00000400000000000000" pitchFamily="2" charset="-78"/>
                <a:cs typeface="B Nazanin" panose="00000400000000000000" pitchFamily="2" charset="-78"/>
              </a:rPr>
              <a:t> </a:t>
            </a:r>
            <a:r>
              <a:rPr lang="fa-IR" sz="2000" dirty="0" smtClean="0">
                <a:solidFill>
                  <a:srgbClr val="000000"/>
                </a:solidFill>
                <a:latin typeface="B Nazanin" panose="00000400000000000000" pitchFamily="2" charset="-78"/>
                <a:cs typeface="B Nazanin" panose="00000400000000000000" pitchFamily="2" charset="-78"/>
              </a:rPr>
              <a:t>تراز</a:t>
            </a:r>
            <a:r>
              <a:rPr lang="fa-IR" sz="2000" b="1" dirty="0" smtClean="0">
                <a:solidFill>
                  <a:srgbClr val="00B050"/>
                </a:solidFill>
                <a:latin typeface="B Nazanin" panose="00000400000000000000" pitchFamily="2" charset="-78"/>
                <a:cs typeface="B Nazanin" panose="00000400000000000000" pitchFamily="2" charset="-78"/>
              </a:rPr>
              <a:t> </a:t>
            </a:r>
            <a:r>
              <a:rPr lang="fa-IR" sz="2000" dirty="0">
                <a:solidFill>
                  <a:srgbClr val="000000"/>
                </a:solidFill>
                <a:latin typeface="B Nazanin" panose="00000400000000000000" pitchFamily="2" charset="-78"/>
                <a:cs typeface="B Nazanin" panose="00000400000000000000" pitchFamily="2" charset="-78"/>
              </a:rPr>
              <a:t>دریا که از میانگین گیری </a:t>
            </a:r>
            <a:r>
              <a:rPr lang="en-US" sz="2000" dirty="0">
                <a:solidFill>
                  <a:srgbClr val="000000"/>
                </a:solidFill>
                <a:latin typeface="B Nazanin" panose="00000400000000000000" pitchFamily="2" charset="-78"/>
                <a:cs typeface="B Nazanin" panose="00000400000000000000" pitchFamily="2" charset="-78"/>
              </a:rPr>
              <a:t> </a:t>
            </a:r>
            <a:r>
              <a:rPr lang="en-US" sz="1600" dirty="0" smtClean="0">
                <a:solidFill>
                  <a:srgbClr val="000000"/>
                </a:solidFill>
                <a:latin typeface="Times New Roman" panose="02020603050405020304" pitchFamily="18" charset="0"/>
              </a:rPr>
              <a:t>MHW</a:t>
            </a:r>
            <a:r>
              <a:rPr lang="fa-IR" sz="2000" dirty="0">
                <a:solidFill>
                  <a:srgbClr val="000000"/>
                </a:solidFill>
                <a:latin typeface="B Nazanin" panose="00000400000000000000" pitchFamily="2" charset="-78"/>
                <a:cs typeface="B Nazanin" panose="00000400000000000000" pitchFamily="2" charset="-78"/>
              </a:rPr>
              <a:t>و </a:t>
            </a:r>
            <a:r>
              <a:rPr lang="en-US" sz="1600" dirty="0" smtClean="0">
                <a:solidFill>
                  <a:srgbClr val="000000"/>
                </a:solidFill>
                <a:latin typeface="Times New Roman" panose="02020603050405020304" pitchFamily="18" charset="0"/>
              </a:rPr>
              <a:t>MLW</a:t>
            </a:r>
            <a:r>
              <a:rPr lang="fa-IR" sz="1600" dirty="0" smtClean="0">
                <a:solidFill>
                  <a:srgbClr val="000000"/>
                </a:solidFill>
                <a:latin typeface="Times New Roman" panose="02020603050405020304" pitchFamily="18" charset="0"/>
              </a:rPr>
              <a:t> </a:t>
            </a:r>
            <a:r>
              <a:rPr lang="fa-IR" sz="2000" dirty="0" smtClean="0">
                <a:solidFill>
                  <a:srgbClr val="000000"/>
                </a:solidFill>
                <a:latin typeface="B Nazanin" panose="00000400000000000000" pitchFamily="2" charset="-78"/>
                <a:cs typeface="B Nazanin" panose="00000400000000000000" pitchFamily="2" charset="-78"/>
              </a:rPr>
              <a:t>حاصل </a:t>
            </a:r>
            <a:r>
              <a:rPr lang="fa-IR" sz="2000" dirty="0">
                <a:solidFill>
                  <a:srgbClr val="000000"/>
                </a:solidFill>
                <a:latin typeface="B Nazanin" panose="00000400000000000000" pitchFamily="2" charset="-78"/>
                <a:cs typeface="B Nazanin" panose="00000400000000000000" pitchFamily="2" charset="-78"/>
              </a:rPr>
              <a:t>میشود</a:t>
            </a:r>
            <a:r>
              <a:rPr lang="en-US" sz="2000" dirty="0">
                <a:solidFill>
                  <a:srgbClr val="000000"/>
                </a:solidFill>
                <a:latin typeface="B Nazanin" panose="00000400000000000000" pitchFamily="2" charset="-78"/>
                <a:cs typeface="B Nazanin" panose="00000400000000000000" pitchFamily="2" charset="-78"/>
              </a:rPr>
              <a:t>.</a:t>
            </a:r>
          </a:p>
          <a:p>
            <a:pPr algn="r" rtl="1">
              <a:lnSpc>
                <a:spcPct val="150000"/>
              </a:lnSpc>
            </a:pPr>
            <a:r>
              <a:rPr lang="fa-IR" sz="2000" b="1" dirty="0">
                <a:solidFill>
                  <a:srgbClr val="C00000"/>
                </a:solidFill>
                <a:latin typeface="B Nazanin" panose="00000400000000000000" pitchFamily="2" charset="-78"/>
                <a:cs typeface="B Nazanin" panose="00000400000000000000" pitchFamily="2" charset="-78"/>
              </a:rPr>
              <a:t>سطح متوسط جزرها</a:t>
            </a:r>
            <a:r>
              <a:rPr lang="en-US" sz="2000" b="1" dirty="0">
                <a:solidFill>
                  <a:srgbClr val="C00000"/>
                </a:solidFill>
                <a:latin typeface="B Nazanin" panose="00000400000000000000" pitchFamily="2" charset="-78"/>
                <a:cs typeface="B Nazanin" panose="00000400000000000000" pitchFamily="2" charset="-78"/>
              </a:rPr>
              <a:t>(</a:t>
            </a:r>
            <a:r>
              <a:rPr lang="en-US" sz="2000" b="1" dirty="0">
                <a:solidFill>
                  <a:srgbClr val="C00000"/>
                </a:solidFill>
                <a:latin typeface="Times New Roman" panose="02020603050405020304" pitchFamily="18" charset="0"/>
                <a:cs typeface="Times New Roman" panose="02020603050405020304" pitchFamily="18" charset="0"/>
              </a:rPr>
              <a:t>MLW</a:t>
            </a:r>
            <a:r>
              <a:rPr lang="en-US" sz="2000" b="1" dirty="0">
                <a:solidFill>
                  <a:srgbClr val="C00000"/>
                </a:solidFill>
                <a:latin typeface="B Nazanin" panose="00000400000000000000" pitchFamily="2" charset="-78"/>
                <a:cs typeface="B Nazanin" panose="00000400000000000000" pitchFamily="2" charset="-78"/>
              </a:rPr>
              <a:t>)</a:t>
            </a:r>
            <a:r>
              <a:rPr lang="fa-IR" sz="2000" b="1" dirty="0">
                <a:solidFill>
                  <a:srgbClr val="C00000"/>
                </a:solidFill>
                <a:latin typeface="B Nazanin" panose="00000400000000000000" pitchFamily="2" charset="-78"/>
                <a:cs typeface="B Nazanin" panose="00000400000000000000" pitchFamily="2" charset="-78"/>
              </a:rPr>
              <a:t>: </a:t>
            </a:r>
            <a:r>
              <a:rPr lang="fa-IR" sz="2000" dirty="0">
                <a:solidFill>
                  <a:srgbClr val="000000"/>
                </a:solidFill>
                <a:latin typeface="B Nazanin" panose="00000400000000000000" pitchFamily="2" charset="-78"/>
                <a:cs typeface="B Nazanin" panose="00000400000000000000" pitchFamily="2" charset="-78"/>
              </a:rPr>
              <a:t>متوسط ارتفاع تمامی جزرها در یک بازه زمانی مشخص.</a:t>
            </a:r>
            <a:br>
              <a:rPr lang="fa-IR" sz="2000" dirty="0">
                <a:solidFill>
                  <a:srgbClr val="000000"/>
                </a:solidFill>
                <a:latin typeface="B Nazanin" panose="00000400000000000000" pitchFamily="2" charset="-78"/>
                <a:cs typeface="B Nazanin" panose="00000400000000000000" pitchFamily="2" charset="-78"/>
              </a:rPr>
            </a:br>
            <a:r>
              <a:rPr lang="fa-IR" sz="2000" b="1" dirty="0">
                <a:solidFill>
                  <a:srgbClr val="C00000"/>
                </a:solidFill>
                <a:latin typeface="B Nazanin" panose="00000400000000000000" pitchFamily="2" charset="-78"/>
                <a:cs typeface="B Nazanin" panose="00000400000000000000" pitchFamily="2" charset="-78"/>
              </a:rPr>
              <a:t>سطح متوسط مدها </a:t>
            </a:r>
            <a:r>
              <a:rPr lang="en-US" sz="2000" b="1" dirty="0">
                <a:solidFill>
                  <a:srgbClr val="C00000"/>
                </a:solidFill>
                <a:latin typeface="B Nazanin" panose="00000400000000000000" pitchFamily="2" charset="-78"/>
                <a:cs typeface="B Nazanin" panose="00000400000000000000" pitchFamily="2" charset="-78"/>
              </a:rPr>
              <a:t>(</a:t>
            </a:r>
            <a:r>
              <a:rPr lang="en-US" sz="2000" b="1" dirty="0">
                <a:solidFill>
                  <a:srgbClr val="C00000"/>
                </a:solidFill>
                <a:latin typeface="Times New Roman" panose="02020603050405020304" pitchFamily="18" charset="0"/>
                <a:cs typeface="Times New Roman" panose="02020603050405020304" pitchFamily="18" charset="0"/>
              </a:rPr>
              <a:t>MHW</a:t>
            </a:r>
            <a:r>
              <a:rPr lang="en-US" sz="2000" b="1" dirty="0">
                <a:solidFill>
                  <a:srgbClr val="C00000"/>
                </a:solidFill>
                <a:latin typeface="B Nazanin" panose="00000400000000000000" pitchFamily="2" charset="-78"/>
                <a:cs typeface="B Nazanin" panose="00000400000000000000" pitchFamily="2" charset="-78"/>
              </a:rPr>
              <a:t>)</a:t>
            </a:r>
            <a:r>
              <a:rPr lang="fa-IR" sz="2000" b="1" dirty="0">
                <a:solidFill>
                  <a:srgbClr val="C00000"/>
                </a:solidFill>
                <a:latin typeface="B Nazanin" panose="00000400000000000000" pitchFamily="2" charset="-78"/>
                <a:cs typeface="B Nazanin" panose="00000400000000000000" pitchFamily="2" charset="-78"/>
              </a:rPr>
              <a:t>: </a:t>
            </a:r>
            <a:r>
              <a:rPr lang="fa-IR" sz="2000" dirty="0">
                <a:solidFill>
                  <a:srgbClr val="000000"/>
                </a:solidFill>
                <a:latin typeface="B Nazanin" panose="00000400000000000000" pitchFamily="2" charset="-78"/>
                <a:cs typeface="B Nazanin" panose="00000400000000000000" pitchFamily="2" charset="-78"/>
              </a:rPr>
              <a:t>متوسط ارتفاع تمامی مدها در یک بازه زمانی مشخص</a:t>
            </a:r>
            <a:r>
              <a:rPr lang="fa-IR" sz="2000" dirty="0"/>
              <a:t>.</a:t>
            </a:r>
          </a:p>
          <a:p>
            <a:pPr algn="r" rtl="1"/>
            <a:endParaRPr lang="fa-IR" sz="2000" b="1" dirty="0">
              <a:latin typeface="Times New Roman" panose="02020603050405020304" pitchFamily="18" charset="0"/>
              <a:cs typeface="Times New Roman" panose="02020603050405020304" pitchFamily="18" charset="0"/>
            </a:endParaRPr>
          </a:p>
        </p:txBody>
      </p:sp>
      <p:sp>
        <p:nvSpPr>
          <p:cNvPr id="6" name="8-Point Star 5"/>
          <p:cNvSpPr/>
          <p:nvPr/>
        </p:nvSpPr>
        <p:spPr>
          <a:xfrm>
            <a:off x="527538" y="6180992"/>
            <a:ext cx="413239" cy="457200"/>
          </a:xfrm>
          <a:prstGeom prst="star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8</a:t>
            </a:r>
            <a:endParaRPr lang="en-US" dirty="0">
              <a:cs typeface="B Nazanin" panose="00000400000000000000" pitchFamily="2" charset="-78"/>
            </a:endParaRPr>
          </a:p>
        </p:txBody>
      </p:sp>
    </p:spTree>
    <p:extLst>
      <p:ext uri="{BB962C8B-B14F-4D97-AF65-F5344CB8AC3E}">
        <p14:creationId xmlns:p14="http://schemas.microsoft.com/office/powerpoint/2010/main" val="211707750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2485</TotalTime>
  <Words>7668</Words>
  <Application>Microsoft Office PowerPoint</Application>
  <PresentationFormat>Widescreen</PresentationFormat>
  <Paragraphs>543</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B Nazanin</vt:lpstr>
      <vt:lpstr>BNazanin</vt:lpstr>
      <vt:lpstr>Calibri</vt:lpstr>
      <vt:lpstr>Times New Roman</vt:lpstr>
      <vt:lpstr>Tw Cen MT</vt:lpstr>
      <vt:lpstr>Wingdings</vt:lpstr>
      <vt:lpstr>Droplet</vt:lpstr>
      <vt:lpstr>دوره آموزشی پایش تراز دریا و اهمیت آن در مطالعات تغییرات اقلیمی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دوره آموزشی پایش تراز دریا و اهمیت آن در مطالعات تغییرات اقلیمی</dc:title>
  <dc:creator>Hamed Keia</dc:creator>
  <cp:lastModifiedBy>Hamed Keia</cp:lastModifiedBy>
  <cp:revision>161</cp:revision>
  <dcterms:created xsi:type="dcterms:W3CDTF">2025-10-08T03:47:20Z</dcterms:created>
  <dcterms:modified xsi:type="dcterms:W3CDTF">2025-10-27T04:51:20Z</dcterms:modified>
</cp:coreProperties>
</file>